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7"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E97D00C-1552-4A4C-83B6-DF4EBE8679F6}">
  <a:tblStyle styleId="{5E97D00C-1552-4A4C-83B6-DF4EBE8679F6}" styleName="Table_0">
    <a:wholeTbl>
      <a:tcTxStyle b="off" i="off">
        <a:font>
          <a:latin typeface="Verdana"/>
          <a:ea typeface="Verdana"/>
          <a:cs typeface="Verdana"/>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FF3F9"/>
          </a:solidFill>
        </a:fill>
      </a:tcStyle>
    </a:wholeTbl>
    <a:band1H>
      <a:tcStyle>
        <a:tcBdr/>
        <a:fill>
          <a:solidFill>
            <a:srgbClr val="DBE5F1"/>
          </a:solidFill>
        </a:fill>
      </a:tcStyle>
    </a:band1H>
    <a:band1V>
      <a:tcStyle>
        <a:tcBdr/>
        <a:fill>
          <a:solidFill>
            <a:srgbClr val="DBE5F1"/>
          </a:solidFill>
        </a:fill>
      </a:tcStyle>
    </a:band1V>
    <a:lastCol>
      <a:tcTxStyle b="on" i="off">
        <a:font>
          <a:latin typeface="Verdana"/>
          <a:ea typeface="Verdana"/>
          <a:cs typeface="Verdana"/>
        </a:font>
        <a:schemeClr val="lt1"/>
      </a:tcTxStyle>
      <a:tcStyle>
        <a:tcBdr/>
        <a:fill>
          <a:solidFill>
            <a:schemeClr val="accent1"/>
          </a:solidFill>
        </a:fill>
      </a:tcStyle>
    </a:lastCol>
    <a:firstCol>
      <a:tcTxStyle b="on" i="off">
        <a:font>
          <a:latin typeface="Verdana"/>
          <a:ea typeface="Verdana"/>
          <a:cs typeface="Verdana"/>
        </a:font>
        <a:schemeClr val="lt1"/>
      </a:tcTxStyle>
      <a:tcStyle>
        <a:tcBdr/>
        <a:fill>
          <a:solidFill>
            <a:schemeClr val="accent1"/>
          </a:solidFill>
        </a:fill>
      </a:tcStyle>
    </a:firstCol>
    <a:lastRow>
      <a:tcTxStyle b="on" i="off">
        <a:font>
          <a:latin typeface="Verdana"/>
          <a:ea typeface="Verdana"/>
          <a:cs typeface="Verdana"/>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Verdana"/>
          <a:ea typeface="Verdana"/>
          <a:cs typeface="Verdana"/>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9FED6956-BC23-46D0-99D7-DAA3D9782F9D}" styleName="Table_1"/>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lstStyle>
            <a:lvl1pPr marL="0" marR="0" indent="0" algn="r"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Tree>
    <p:extLst>
      <p:ext uri="{BB962C8B-B14F-4D97-AF65-F5344CB8AC3E}">
        <p14:creationId xmlns:p14="http://schemas.microsoft.com/office/powerpoint/2010/main" val="270900277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899196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538417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524159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9345686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209323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168238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05" name="Shape 2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265412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13" name="Shape 2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665982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21" name="Shape 2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0718539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29" name="Shape 2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628661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37" name="Shape 23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a:spcBef>
                <a:spcPts val="0"/>
              </a:spcBef>
              <a:buNone/>
            </a:pPr>
            <a:r>
              <a:rPr lang="id-ID" sz="1200" b="0" i="0" u="none" strike="noStrike" cap="none" baseline="0">
                <a:solidFill>
                  <a:schemeClr val="dk1"/>
                </a:solidFill>
                <a:latin typeface="Calibri"/>
                <a:ea typeface="Calibri"/>
                <a:cs typeface="Calibri"/>
                <a:sym typeface="Calibri"/>
              </a:rPr>
              <a:t>In S1 the authors highlight the trend / difference that they want the reader to</a:t>
            </a:r>
          </a:p>
          <a:p>
            <a:pPr>
              <a:spcBef>
                <a:spcPts val="0"/>
              </a:spcBef>
              <a:buNone/>
            </a:pPr>
            <a:r>
              <a:rPr lang="id-ID" sz="1200" b="0" i="0" u="none" strike="noStrike" cap="none" baseline="0">
                <a:solidFill>
                  <a:schemeClr val="dk1"/>
                </a:solidFill>
                <a:latin typeface="Calibri"/>
                <a:ea typeface="Calibri"/>
                <a:cs typeface="Calibri"/>
                <a:sym typeface="Calibri"/>
              </a:rPr>
              <a:t>focus on, no subjective interpretation is given. On the other hand, in S2 the</a:t>
            </a:r>
          </a:p>
          <a:p>
            <a:pPr>
              <a:spcBef>
                <a:spcPts val="0"/>
              </a:spcBef>
              <a:buNone/>
            </a:pPr>
            <a:r>
              <a:rPr lang="id-ID" sz="1200" b="0" i="0" u="none" strike="noStrike" cap="none" baseline="0">
                <a:solidFill>
                  <a:schemeClr val="dk1"/>
                </a:solidFill>
                <a:latin typeface="Calibri"/>
                <a:ea typeface="Calibri"/>
                <a:cs typeface="Calibri"/>
                <a:sym typeface="Calibri"/>
              </a:rPr>
              <a:t>reference to optimality is a conceptual model to which the observed result is</a:t>
            </a:r>
          </a:p>
          <a:p>
            <a:pPr>
              <a:spcBef>
                <a:spcPts val="0"/>
              </a:spcBef>
              <a:buNone/>
            </a:pPr>
            <a:r>
              <a:rPr lang="id-ID" sz="1200" b="0" i="0" u="none" strike="noStrike" cap="none" baseline="0">
                <a:solidFill>
                  <a:schemeClr val="dk1"/>
                </a:solidFill>
                <a:latin typeface="Calibri"/>
                <a:ea typeface="Calibri"/>
                <a:cs typeface="Calibri"/>
                <a:sym typeface="Calibri"/>
              </a:rPr>
              <a:t>then tied.</a:t>
            </a:r>
          </a:p>
          <a:p>
            <a:pPr>
              <a:spcBef>
                <a:spcPts val="0"/>
              </a:spcBef>
              <a:buNone/>
            </a:pPr>
            <a:endParaRPr sz="1200" b="0" i="0" u="none" strike="noStrike" cap="none" baseline="0">
              <a:solidFill>
                <a:schemeClr val="dk1"/>
              </a:solidFill>
              <a:latin typeface="Calibri"/>
              <a:ea typeface="Calibri"/>
              <a:cs typeface="Calibri"/>
              <a:sym typeface="Calibri"/>
            </a:endParaRPr>
          </a:p>
          <a:p>
            <a:pPr>
              <a:spcBef>
                <a:spcPts val="0"/>
              </a:spcBef>
              <a:buNone/>
            </a:pPr>
            <a:r>
              <a:rPr lang="id-ID" sz="1200" b="0" i="0" u="none" strike="noStrike" cap="none" baseline="0">
                <a:solidFill>
                  <a:schemeClr val="dk1"/>
                </a:solidFill>
                <a:latin typeface="Calibri"/>
                <a:ea typeface="Calibri"/>
                <a:cs typeface="Calibri"/>
                <a:sym typeface="Calibri"/>
              </a:rPr>
              <a:t>This differentiation between objective reporting and subjective interpretation is not</a:t>
            </a:r>
          </a:p>
          <a:p>
            <a:pPr>
              <a:spcBef>
                <a:spcPts val="0"/>
              </a:spcBef>
              <a:buNone/>
            </a:pPr>
            <a:r>
              <a:rPr lang="id-ID" sz="1200" b="0" i="0" u="none" strike="noStrike" cap="none" baseline="0">
                <a:solidFill>
                  <a:schemeClr val="dk1"/>
                </a:solidFill>
                <a:latin typeface="Calibri"/>
                <a:ea typeface="Calibri"/>
                <a:cs typeface="Calibri"/>
                <a:sym typeface="Calibri"/>
              </a:rPr>
              <a:t>an easy skill to acquire. If you are worried that your Results section may contain</a:t>
            </a:r>
          </a:p>
          <a:p>
            <a:pPr>
              <a:spcBef>
                <a:spcPts val="0"/>
              </a:spcBef>
              <a:buNone/>
            </a:pPr>
            <a:r>
              <a:rPr lang="id-ID" sz="1200" b="0" i="0" u="none" strike="noStrike" cap="none" baseline="0">
                <a:solidFill>
                  <a:schemeClr val="dk1"/>
                </a:solidFill>
                <a:latin typeface="Calibri"/>
                <a:ea typeface="Calibri"/>
                <a:cs typeface="Calibri"/>
                <a:sym typeface="Calibri"/>
              </a:rPr>
              <a:t>elements of subjectivity that are not appropriate (in terms of your field of study, or</a:t>
            </a:r>
          </a:p>
          <a:p>
            <a:pPr>
              <a:spcBef>
                <a:spcPts val="0"/>
              </a:spcBef>
              <a:buNone/>
            </a:pPr>
            <a:r>
              <a:rPr lang="id-ID" sz="1200" b="0" i="0" u="none" strike="noStrike" cap="none" baseline="0">
                <a:solidFill>
                  <a:schemeClr val="dk1"/>
                </a:solidFill>
                <a:latin typeface="Calibri"/>
                <a:ea typeface="Calibri"/>
                <a:cs typeface="Calibri"/>
                <a:sym typeface="Calibri"/>
              </a:rPr>
              <a:t>the requirements of your journal), then you should consider showing it to someone</a:t>
            </a:r>
          </a:p>
          <a:p>
            <a:pPr>
              <a:spcBef>
                <a:spcPts val="0"/>
              </a:spcBef>
              <a:buNone/>
            </a:pPr>
            <a:r>
              <a:rPr lang="id-ID" sz="1200" b="0" i="0" u="none" strike="noStrike" cap="none" baseline="0">
                <a:solidFill>
                  <a:schemeClr val="dk1"/>
                </a:solidFill>
                <a:latin typeface="Calibri"/>
                <a:ea typeface="Calibri"/>
                <a:cs typeface="Calibri"/>
                <a:sym typeface="Calibri"/>
              </a:rPr>
              <a:t>with considerable experience in writing who can certainly be someone of the same</a:t>
            </a:r>
          </a:p>
          <a:p>
            <a:pPr>
              <a:spcBef>
                <a:spcPts val="0"/>
              </a:spcBef>
              <a:buNone/>
            </a:pPr>
            <a:r>
              <a:rPr lang="id-ID" sz="1200" b="0" i="0" u="none" strike="noStrike" cap="none" baseline="0">
                <a:solidFill>
                  <a:schemeClr val="dk1"/>
                </a:solidFill>
                <a:latin typeface="Calibri"/>
                <a:ea typeface="Calibri"/>
                <a:cs typeface="Calibri"/>
                <a:sym typeface="Calibri"/>
              </a:rPr>
              <a:t>nationality as this is not essentially a language issue.</a:t>
            </a:r>
          </a:p>
          <a:p>
            <a:pPr>
              <a:spcBef>
                <a:spcPts val="0"/>
              </a:spcBef>
              <a:buNone/>
            </a:pPr>
            <a:endParaRPr sz="1200" b="0" i="0" u="none" strike="noStrike" cap="none" baseline="0">
              <a:solidFill>
                <a:schemeClr val="dk1"/>
              </a:solidFill>
              <a:latin typeface="Calibri"/>
              <a:ea typeface="Calibri"/>
              <a:cs typeface="Calibri"/>
              <a:sym typeface="Calibri"/>
            </a:endParaRPr>
          </a:p>
          <a:p>
            <a:pPr>
              <a:spcBef>
                <a:spcPts val="0"/>
              </a:spcBef>
              <a:buNone/>
            </a:pPr>
            <a:r>
              <a:rPr lang="id-ID" sz="1200" b="0" i="0" u="none" strike="noStrike" cap="none" baseline="0">
                <a:solidFill>
                  <a:schemeClr val="dk1"/>
                </a:solidFill>
                <a:latin typeface="Calibri"/>
                <a:ea typeface="Calibri"/>
                <a:cs typeface="Calibri"/>
                <a:sym typeface="Calibri"/>
              </a:rPr>
              <a:t>However, if your Results and Discussion are combined into one section, then S2</a:t>
            </a:r>
          </a:p>
          <a:p>
            <a:pPr>
              <a:spcBef>
                <a:spcPts val="0"/>
              </a:spcBef>
              <a:buNone/>
            </a:pPr>
            <a:r>
              <a:rPr lang="id-ID" sz="1200" b="0" i="0" u="none" strike="noStrike" cap="none" baseline="0">
                <a:solidFill>
                  <a:schemeClr val="dk1"/>
                </a:solidFill>
                <a:latin typeface="Calibri"/>
                <a:ea typeface="Calibri"/>
                <a:cs typeface="Calibri"/>
                <a:sym typeface="Calibri"/>
              </a:rPr>
              <a:t>would be perfectly acceptable.</a:t>
            </a:r>
          </a:p>
        </p:txBody>
      </p:sp>
      <p:sp>
        <p:nvSpPr>
          <p:cNvPr id="238" name="Shape 23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spAutoFit/>
          </a:bodyPr>
          <a:lstStyle/>
          <a:p>
            <a:pPr marL="0" marR="0" lvl="0" indent="0" algn="r" rtl="0">
              <a:spcBef>
                <a:spcPts val="0"/>
              </a:spcBef>
              <a:buSzPct val="25000"/>
              <a:buNone/>
            </a:pPr>
            <a:r>
              <a:rPr lang="id-ID"/>
              <a:t> </a:t>
            </a:r>
          </a:p>
        </p:txBody>
      </p:sp>
    </p:spTree>
    <p:extLst>
      <p:ext uri="{BB962C8B-B14F-4D97-AF65-F5344CB8AC3E}">
        <p14:creationId xmlns:p14="http://schemas.microsoft.com/office/powerpoint/2010/main" val="492637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1575570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46" name="Shape 2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4077833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54" name="Shape 2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3978836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62" name="Shape 2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0892391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Shape 26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70" name="Shape 2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707973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78" name="Shape 2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5578997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86" name="Shape 28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a:spcBef>
                <a:spcPts val="0"/>
              </a:spcBef>
              <a:buNone/>
            </a:pPr>
            <a:r>
              <a:rPr lang="id-ID" sz="1800" b="0" i="0" u="none" strike="noStrike" cap="none" baseline="0"/>
              <a:t>Usually experienced writers always write the Abstract (and often the Introduction too) last, i.e. When they have finished the rest of the paper. This reflects the research process itself – the first thing you write about is what you found, then how this can be interpreted.</a:t>
            </a:r>
          </a:p>
        </p:txBody>
      </p:sp>
      <p:sp>
        <p:nvSpPr>
          <p:cNvPr id="287" name="Shape 28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spAutoFit/>
          </a:bodyPr>
          <a:lstStyle/>
          <a:p>
            <a:pPr marL="0" marR="0" lvl="0" indent="0" algn="r" rtl="0">
              <a:spcBef>
                <a:spcPts val="0"/>
              </a:spcBef>
              <a:buSzPct val="25000"/>
              <a:buNone/>
            </a:pPr>
            <a:r>
              <a:rPr lang="id-ID"/>
              <a:t> </a:t>
            </a:r>
          </a:p>
        </p:txBody>
      </p:sp>
    </p:spTree>
    <p:extLst>
      <p:ext uri="{BB962C8B-B14F-4D97-AF65-F5344CB8AC3E}">
        <p14:creationId xmlns:p14="http://schemas.microsoft.com/office/powerpoint/2010/main" val="2276150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Shape 294"/>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95" name="Shape 2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9878243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04" name="Shape 3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22616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Shape 312"/>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13" name="Shape 3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4706041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22" name="Shape 3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994480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5336955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Shape 32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30" name="Shape 3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393426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Shape 337"/>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38" name="Shape 3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9739621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Shape 345"/>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46" name="Shape 3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553887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Shape 354"/>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55" name="Shape 3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0216135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Shape 363"/>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64" name="Shape 3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5854593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Shape 368"/>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69" name="Shape 3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069753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504428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729154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295401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40" name="Shape 1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9826267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48" name="Shape 14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a:spcBef>
                <a:spcPts val="0"/>
              </a:spcBef>
              <a:buNone/>
            </a:pPr>
            <a:r>
              <a:rPr lang="id-ID" sz="1800" b="0" i="0" u="none" strike="noStrike" cap="none" baseline="0"/>
              <a:t>For full research</a:t>
            </a:r>
          </a:p>
        </p:txBody>
      </p:sp>
      <p:sp>
        <p:nvSpPr>
          <p:cNvPr id="149" name="Shape 14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spAutoFit/>
          </a:bodyPr>
          <a:lstStyle/>
          <a:p>
            <a:pPr marL="0" marR="0" lvl="0" indent="0" algn="r" rtl="0">
              <a:spcBef>
                <a:spcPts val="0"/>
              </a:spcBef>
              <a:buSzPct val="25000"/>
              <a:buNone/>
            </a:pPr>
            <a:r>
              <a:rPr lang="id-ID"/>
              <a:t> </a:t>
            </a:r>
          </a:p>
        </p:txBody>
      </p:sp>
    </p:spTree>
    <p:extLst>
      <p:ext uri="{BB962C8B-B14F-4D97-AF65-F5344CB8AC3E}">
        <p14:creationId xmlns:p14="http://schemas.microsoft.com/office/powerpoint/2010/main" val="376572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6191516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p:spTree>
      <p:nvGrpSpPr>
        <p:cNvPr id="1" name="Shape 17"/>
        <p:cNvGrpSpPr/>
        <p:nvPr/>
      </p:nvGrpSpPr>
      <p:grpSpPr>
        <a:xfrm>
          <a:off x="0" y="0"/>
          <a:ext cx="0" cy="0"/>
          <a:chOff x="0" y="0"/>
          <a:chExt cx="0" cy="0"/>
        </a:xfrm>
      </p:grpSpPr>
      <p:pic>
        <p:nvPicPr>
          <p:cNvPr id="18" name="Shape 18"/>
          <p:cNvPicPr preferRelativeResize="0"/>
          <p:nvPr/>
        </p:nvPicPr>
        <p:blipFill rotWithShape="1">
          <a:blip r:embed="rId2">
            <a:alphaModFix/>
          </a:blip>
          <a:srcRect r="17784" b="11855"/>
          <a:stretch/>
        </p:blipFill>
        <p:spPr>
          <a:xfrm>
            <a:off x="43394" y="3251531"/>
            <a:ext cx="3848669" cy="3094676"/>
          </a:xfrm>
          <a:prstGeom prst="rect">
            <a:avLst/>
          </a:prstGeom>
          <a:noFill/>
          <a:ln>
            <a:noFill/>
          </a:ln>
        </p:spPr>
      </p:pic>
      <p:sp>
        <p:nvSpPr>
          <p:cNvPr id="19" name="Shape 19"/>
          <p:cNvSpPr txBox="1">
            <a:spLocks noGrp="1"/>
          </p:cNvSpPr>
          <p:nvPr>
            <p:ph type="ctrTitle"/>
          </p:nvPr>
        </p:nvSpPr>
        <p:spPr>
          <a:xfrm>
            <a:off x="1234683" y="1269241"/>
            <a:ext cx="7909315" cy="765053"/>
          </a:xfrm>
          <a:prstGeom prst="rect">
            <a:avLst/>
          </a:prstGeom>
          <a:noFill/>
          <a:ln>
            <a:noFill/>
          </a:ln>
        </p:spPr>
        <p:txBody>
          <a:bodyPr lIns="91425" tIns="91425" rIns="91425" bIns="91425" anchor="ctr" anchorCtr="0"/>
          <a:lstStyle>
            <a:lvl1pPr marL="0" marR="0" indent="0" algn="l" rtl="0">
              <a:lnSpc>
                <a:spcPct val="90000"/>
              </a:lnSpc>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20" name="Shape 20"/>
          <p:cNvSpPr txBox="1">
            <a:spLocks noGrp="1"/>
          </p:cNvSpPr>
          <p:nvPr>
            <p:ph type="subTitle" idx="1"/>
          </p:nvPr>
        </p:nvSpPr>
        <p:spPr>
          <a:xfrm>
            <a:off x="1234683" y="2227425"/>
            <a:ext cx="7909315" cy="429767"/>
          </a:xfrm>
          <a:prstGeom prst="rect">
            <a:avLst/>
          </a:prstGeom>
          <a:noFill/>
          <a:ln>
            <a:noFill/>
          </a:ln>
        </p:spPr>
        <p:txBody>
          <a:bodyPr lIns="91425" tIns="91425" rIns="91425" bIns="91425" anchor="t" anchorCtr="0"/>
          <a:lstStyle>
            <a:lvl1pPr marL="0" marR="0" indent="0" algn="l" rtl="0">
              <a:lnSpc>
                <a:spcPct val="90000"/>
              </a:lnSpc>
              <a:spcBef>
                <a:spcPts val="1800"/>
              </a:spcBef>
              <a:spcAft>
                <a:spcPts val="0"/>
              </a:spcAft>
              <a:buClr>
                <a:schemeClr val="dk1"/>
              </a:buClr>
              <a:buFont typeface="Verdana"/>
              <a:buNone/>
              <a:defRPr/>
            </a:lvl1pPr>
            <a:lvl2pPr marL="593725" marR="0" indent="-60325" algn="l" rtl="0">
              <a:spcBef>
                <a:spcPts val="800"/>
              </a:spcBef>
              <a:spcAft>
                <a:spcPts val="0"/>
              </a:spcAft>
              <a:buClr>
                <a:srgbClr val="595959"/>
              </a:buClr>
              <a:buFont typeface="Verdana"/>
              <a:buChar char="–"/>
              <a:defRPr/>
            </a:lvl2pPr>
            <a:lvl3pPr marL="822325" marR="0" indent="-73025" algn="l" rtl="0">
              <a:spcBef>
                <a:spcPts val="700"/>
              </a:spcBef>
              <a:spcAft>
                <a:spcPts val="0"/>
              </a:spcAft>
              <a:buClr>
                <a:srgbClr val="595959"/>
              </a:buClr>
              <a:buFont typeface="Verdana"/>
              <a:buChar char="▪"/>
              <a:defRPr/>
            </a:lvl3pPr>
            <a:lvl4pPr marL="1050925" marR="0" indent="-85725" algn="l" rtl="0">
              <a:spcBef>
                <a:spcPts val="600"/>
              </a:spcBef>
              <a:spcAft>
                <a:spcPts val="0"/>
              </a:spcAft>
              <a:buClr>
                <a:srgbClr val="595959"/>
              </a:buClr>
              <a:buFont typeface="Verdana"/>
              <a:buChar char="–"/>
              <a:defRPr/>
            </a:lvl4pPr>
            <a:lvl5pPr marL="1233488" marR="0" indent="-90487" algn="l" rtl="0">
              <a:spcBef>
                <a:spcPts val="600"/>
              </a:spcBef>
              <a:spcAft>
                <a:spcPts val="0"/>
              </a:spcAft>
              <a:buClr>
                <a:srgbClr val="7F7F7F"/>
              </a:buClr>
              <a:buFont typeface="Verdana"/>
              <a:buChar char="▪"/>
              <a:defRPr/>
            </a:lvl5pPr>
            <a:lvl6pPr marL="2514600" marR="0" indent="-101600" algn="l" rtl="0">
              <a:spcBef>
                <a:spcPts val="400"/>
              </a:spcBef>
              <a:buClr>
                <a:schemeClr val="dk1"/>
              </a:buClr>
              <a:buFont typeface="Verdana"/>
              <a:buChar char="•"/>
              <a:defRPr/>
            </a:lvl6pPr>
            <a:lvl7pPr marL="2971800" marR="0" indent="-101600" algn="l" rtl="0">
              <a:spcBef>
                <a:spcPts val="400"/>
              </a:spcBef>
              <a:buClr>
                <a:schemeClr val="dk1"/>
              </a:buClr>
              <a:buFont typeface="Verdana"/>
              <a:buChar char="•"/>
              <a:defRPr/>
            </a:lvl7pPr>
            <a:lvl8pPr marL="3429000" marR="0" indent="-101600" algn="l" rtl="0">
              <a:spcBef>
                <a:spcPts val="400"/>
              </a:spcBef>
              <a:buClr>
                <a:schemeClr val="dk1"/>
              </a:buClr>
              <a:buFont typeface="Verdana"/>
              <a:buChar char="•"/>
              <a:defRPr/>
            </a:lvl8pPr>
            <a:lvl9pPr marL="3886200" marR="0" indent="-101600" algn="l" rtl="0">
              <a:spcBef>
                <a:spcPts val="400"/>
              </a:spcBef>
              <a:buClr>
                <a:schemeClr val="dk1"/>
              </a:buClr>
              <a:buFont typeface="Verdana"/>
              <a:buChar char="•"/>
              <a:defRPr/>
            </a:lvl9pPr>
          </a:lstStyle>
          <a:p>
            <a:endParaRPr/>
          </a:p>
        </p:txBody>
      </p:sp>
      <p:sp>
        <p:nvSpPr>
          <p:cNvPr id="21" name="Shape 21"/>
          <p:cNvSpPr txBox="1">
            <a:spLocks noGrp="1"/>
          </p:cNvSpPr>
          <p:nvPr>
            <p:ph type="body" idx="2"/>
          </p:nvPr>
        </p:nvSpPr>
        <p:spPr>
          <a:xfrm>
            <a:off x="1234683" y="2875083"/>
            <a:ext cx="7918021" cy="378005"/>
          </a:xfrm>
          <a:prstGeom prst="rect">
            <a:avLst/>
          </a:prstGeom>
          <a:noFill/>
          <a:ln>
            <a:noFill/>
          </a:ln>
        </p:spPr>
        <p:txBody>
          <a:bodyPr lIns="91425" tIns="91425" rIns="91425" bIns="91425" anchor="t" anchorCtr="0"/>
          <a:lstStyle>
            <a:lvl1pPr marL="0" indent="0" rtl="0">
              <a:spcBef>
                <a:spcPts val="0"/>
              </a:spcBef>
              <a:buClr>
                <a:schemeClr val="dk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 name="Shape 23"/>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 name="Shape 24"/>
          <p:cNvSpPr/>
          <p:nvPr/>
        </p:nvSpPr>
        <p:spPr>
          <a:xfrm>
            <a:off x="0" y="0"/>
            <a:ext cx="9144000" cy="1269241"/>
          </a:xfrm>
          <a:prstGeom prst="rect">
            <a:avLst/>
          </a:prstGeom>
          <a:solidFill>
            <a:schemeClr val="lt1"/>
          </a:solidFill>
          <a:ln>
            <a:noFill/>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pic>
        <p:nvPicPr>
          <p:cNvPr id="25" name="Shape 25"/>
          <p:cNvPicPr preferRelativeResize="0"/>
          <p:nvPr/>
        </p:nvPicPr>
        <p:blipFill rotWithShape="1">
          <a:blip r:embed="rId3">
            <a:alphaModFix/>
          </a:blip>
          <a:srcRect/>
          <a:stretch/>
        </p:blipFill>
        <p:spPr>
          <a:xfrm>
            <a:off x="5589705" y="216578"/>
            <a:ext cx="3264827" cy="64860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ontent Slide">
    <p:spTree>
      <p:nvGrpSpPr>
        <p:cNvPr id="1" name="Shape 26"/>
        <p:cNvGrpSpPr/>
        <p:nvPr/>
      </p:nvGrpSpPr>
      <p:grpSpPr>
        <a:xfrm>
          <a:off x="0" y="0"/>
          <a:ext cx="0" cy="0"/>
          <a:chOff x="0" y="0"/>
          <a:chExt cx="0" cy="0"/>
        </a:xfrm>
      </p:grpSpPr>
      <p:sp>
        <p:nvSpPr>
          <p:cNvPr id="27" name="Shape 27"/>
          <p:cNvSpPr txBox="1">
            <a:spLocks noGrp="1"/>
          </p:cNvSpPr>
          <p:nvPr>
            <p:ph type="body" idx="1"/>
          </p:nvPr>
        </p:nvSpPr>
        <p:spPr>
          <a:xfrm>
            <a:off x="365760" y="2009550"/>
            <a:ext cx="8326437" cy="4025490"/>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28" name="Shape 28"/>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9" name="Shape 29"/>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0" name="Shape 30"/>
          <p:cNvSpPr/>
          <p:nvPr/>
        </p:nvSpPr>
        <p:spPr>
          <a:xfrm>
            <a:off x="0" y="1242940"/>
            <a:ext cx="9144000" cy="253054"/>
          </a:xfrm>
          <a:prstGeom prst="rect">
            <a:avLst/>
          </a:prstGeom>
          <a:solidFill>
            <a:schemeClr val="lt1"/>
          </a:solidFill>
          <a:ln>
            <a:noFill/>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sp>
        <p:nvSpPr>
          <p:cNvPr id="31" name="Shape 31"/>
          <p:cNvSpPr txBox="1">
            <a:spLocks noGrp="1"/>
          </p:cNvSpPr>
          <p:nvPr>
            <p:ph type="title"/>
          </p:nvPr>
        </p:nvSpPr>
        <p:spPr>
          <a:xfrm>
            <a:off x="365125" y="1336416"/>
            <a:ext cx="8326437" cy="641239"/>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32" name="Shape 32"/>
          <p:cNvSpPr txBox="1">
            <a:spLocks noGrp="1"/>
          </p:cNvSpPr>
          <p:nvPr>
            <p:ph type="body" idx="2"/>
          </p:nvPr>
        </p:nvSpPr>
        <p:spPr>
          <a:xfrm>
            <a:off x="5418162" y="6451600"/>
            <a:ext cx="3315777" cy="365125"/>
          </a:xfrm>
          <a:prstGeom prst="rect">
            <a:avLst/>
          </a:prstGeom>
          <a:noFill/>
          <a:ln>
            <a:noFill/>
          </a:ln>
        </p:spPr>
        <p:txBody>
          <a:bodyPr lIns="91425" tIns="91425" rIns="91425" bIns="91425" anchor="ctr" anchorCtr="0"/>
          <a:lstStyle>
            <a:lvl1pPr marL="0" indent="0" algn="r" rt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Only Blank Slide">
    <p:spTree>
      <p:nvGrpSpPr>
        <p:cNvPr id="1" name="Shape 33"/>
        <p:cNvGrpSpPr/>
        <p:nvPr/>
      </p:nvGrpSpPr>
      <p:grpSpPr>
        <a:xfrm>
          <a:off x="0" y="0"/>
          <a:ext cx="0" cy="0"/>
          <a:chOff x="0" y="0"/>
          <a:chExt cx="0" cy="0"/>
        </a:xfrm>
      </p:grpSpPr>
      <p:sp>
        <p:nvSpPr>
          <p:cNvPr id="34" name="Shape 34"/>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5" name="Shape 35"/>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6" name="Shape 36"/>
          <p:cNvSpPr/>
          <p:nvPr/>
        </p:nvSpPr>
        <p:spPr>
          <a:xfrm>
            <a:off x="0" y="1242940"/>
            <a:ext cx="9144000" cy="253054"/>
          </a:xfrm>
          <a:prstGeom prst="rect">
            <a:avLst/>
          </a:prstGeom>
          <a:solidFill>
            <a:schemeClr val="lt1"/>
          </a:solidFill>
          <a:ln>
            <a:noFill/>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sp>
        <p:nvSpPr>
          <p:cNvPr id="37" name="Shape 37"/>
          <p:cNvSpPr txBox="1">
            <a:spLocks noGrp="1"/>
          </p:cNvSpPr>
          <p:nvPr>
            <p:ph type="title"/>
          </p:nvPr>
        </p:nvSpPr>
        <p:spPr>
          <a:xfrm>
            <a:off x="365125" y="1336416"/>
            <a:ext cx="8326437" cy="641239"/>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38" name="Shape 38"/>
          <p:cNvSpPr txBox="1">
            <a:spLocks noGrp="1"/>
          </p:cNvSpPr>
          <p:nvPr>
            <p:ph type="body" idx="1"/>
          </p:nvPr>
        </p:nvSpPr>
        <p:spPr>
          <a:xfrm>
            <a:off x="5418162" y="6451600"/>
            <a:ext cx="3315777" cy="365125"/>
          </a:xfrm>
          <a:prstGeom prst="rect">
            <a:avLst/>
          </a:prstGeom>
          <a:noFill/>
          <a:ln>
            <a:noFill/>
          </a:ln>
        </p:spPr>
        <p:txBody>
          <a:bodyPr lIns="91425" tIns="91425" rIns="91425" bIns="91425" anchor="ctr" anchorCtr="0"/>
          <a:lstStyle>
            <a:lvl1pPr marL="0" indent="0" algn="r" rt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ontent 2 Column Slide">
    <p:spTree>
      <p:nvGrpSpPr>
        <p:cNvPr id="1" name="Shape 39"/>
        <p:cNvGrpSpPr/>
        <p:nvPr/>
      </p:nvGrpSpPr>
      <p:grpSpPr>
        <a:xfrm>
          <a:off x="0" y="0"/>
          <a:ext cx="0" cy="0"/>
          <a:chOff x="0" y="0"/>
          <a:chExt cx="0" cy="0"/>
        </a:xfrm>
      </p:grpSpPr>
      <p:sp>
        <p:nvSpPr>
          <p:cNvPr id="40" name="Shape 40"/>
          <p:cNvSpPr txBox="1">
            <a:spLocks noGrp="1"/>
          </p:cNvSpPr>
          <p:nvPr>
            <p:ph type="body" idx="1"/>
          </p:nvPr>
        </p:nvSpPr>
        <p:spPr>
          <a:xfrm>
            <a:off x="374826" y="2009550"/>
            <a:ext cx="4035424" cy="4002312"/>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41" name="Shape 41"/>
          <p:cNvSpPr txBox="1">
            <a:spLocks noGrp="1"/>
          </p:cNvSpPr>
          <p:nvPr>
            <p:ph type="body" idx="2"/>
          </p:nvPr>
        </p:nvSpPr>
        <p:spPr>
          <a:xfrm>
            <a:off x="4738862" y="2009550"/>
            <a:ext cx="4035424" cy="4002312"/>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42" name="Shape 42"/>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3" name="Shape 43"/>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4" name="Shape 44"/>
          <p:cNvSpPr/>
          <p:nvPr/>
        </p:nvSpPr>
        <p:spPr>
          <a:xfrm>
            <a:off x="0" y="1242940"/>
            <a:ext cx="9144000" cy="253054"/>
          </a:xfrm>
          <a:prstGeom prst="rect">
            <a:avLst/>
          </a:prstGeom>
          <a:solidFill>
            <a:schemeClr val="lt1"/>
          </a:solidFill>
          <a:ln>
            <a:noFill/>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sp>
        <p:nvSpPr>
          <p:cNvPr id="45" name="Shape 45"/>
          <p:cNvSpPr txBox="1">
            <a:spLocks noGrp="1"/>
          </p:cNvSpPr>
          <p:nvPr>
            <p:ph type="title"/>
          </p:nvPr>
        </p:nvSpPr>
        <p:spPr>
          <a:xfrm>
            <a:off x="365123" y="1336416"/>
            <a:ext cx="8409162" cy="641239"/>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46" name="Shape 46"/>
          <p:cNvSpPr txBox="1">
            <a:spLocks noGrp="1"/>
          </p:cNvSpPr>
          <p:nvPr>
            <p:ph type="body" idx="3"/>
          </p:nvPr>
        </p:nvSpPr>
        <p:spPr>
          <a:xfrm>
            <a:off x="5418162" y="6451600"/>
            <a:ext cx="3315777" cy="365125"/>
          </a:xfrm>
          <a:prstGeom prst="rect">
            <a:avLst/>
          </a:prstGeom>
          <a:noFill/>
          <a:ln>
            <a:noFill/>
          </a:ln>
        </p:spPr>
        <p:txBody>
          <a:bodyPr lIns="91425" tIns="91425" rIns="91425" bIns="91425" anchor="ctr" anchorCtr="0"/>
          <a:lstStyle>
            <a:lvl1pPr marL="0" indent="0" algn="r" rt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omparison Slide">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366888" y="1645919"/>
            <a:ext cx="4035246" cy="789828"/>
          </a:xfrm>
          <a:prstGeom prst="rect">
            <a:avLst/>
          </a:prstGeom>
          <a:noFill/>
          <a:ln>
            <a:noFill/>
          </a:ln>
        </p:spPr>
        <p:txBody>
          <a:bodyPr lIns="91425" tIns="91425" rIns="91425" bIns="91425" anchor="b" anchorCtr="0"/>
          <a:lstStyle>
            <a:lvl1pPr marL="0" indent="0" algn="ctr" rtl="0">
              <a:lnSpc>
                <a:spcPct val="115384"/>
              </a:lnSpc>
              <a:spcBef>
                <a:spcPts val="0"/>
              </a:spcBef>
              <a:buFont typeface="Verdana"/>
              <a:buNone/>
              <a:defRPr/>
            </a:lvl1pPr>
            <a:lvl2pPr marL="457200" indent="0" rtl="0">
              <a:spcBef>
                <a:spcPts val="0"/>
              </a:spcBef>
              <a:buFont typeface="Verdana"/>
              <a:buNone/>
              <a:defRPr/>
            </a:lvl2pPr>
            <a:lvl3pPr marL="914400" indent="0" rtl="0">
              <a:spcBef>
                <a:spcPts val="0"/>
              </a:spcBef>
              <a:buFont typeface="Verdana"/>
              <a:buNone/>
              <a:defRPr/>
            </a:lvl3pPr>
            <a:lvl4pPr marL="1371600" indent="0" rtl="0">
              <a:spcBef>
                <a:spcPts val="0"/>
              </a:spcBef>
              <a:buFont typeface="Verdana"/>
              <a:buNone/>
              <a:defRPr/>
            </a:lvl4pPr>
            <a:lvl5pPr marL="1828800" indent="0" rtl="0">
              <a:spcBef>
                <a:spcPts val="0"/>
              </a:spcBef>
              <a:buFont typeface="Verdana"/>
              <a:buNone/>
              <a:defRPr/>
            </a:lvl5pPr>
            <a:lvl6pPr marL="2286000" indent="0" rtl="0">
              <a:spcBef>
                <a:spcPts val="0"/>
              </a:spcBef>
              <a:buFont typeface="Verdana"/>
              <a:buNone/>
              <a:defRPr/>
            </a:lvl6pPr>
            <a:lvl7pPr marL="2743200" indent="0" rtl="0">
              <a:spcBef>
                <a:spcPts val="0"/>
              </a:spcBef>
              <a:buFont typeface="Verdana"/>
              <a:buNone/>
              <a:defRPr/>
            </a:lvl7pPr>
            <a:lvl8pPr marL="3200400" indent="0" rtl="0">
              <a:spcBef>
                <a:spcPts val="0"/>
              </a:spcBef>
              <a:buFont typeface="Verdana"/>
              <a:buNone/>
              <a:defRPr/>
            </a:lvl8pPr>
            <a:lvl9pPr marL="3657600" indent="0" rtl="0">
              <a:spcBef>
                <a:spcPts val="0"/>
              </a:spcBef>
              <a:buFont typeface="Verdana"/>
              <a:buNone/>
              <a:defRPr/>
            </a:lvl9pPr>
          </a:lstStyle>
          <a:p>
            <a:endParaRPr/>
          </a:p>
        </p:txBody>
      </p:sp>
      <p:sp>
        <p:nvSpPr>
          <p:cNvPr id="49" name="Shape 49"/>
          <p:cNvSpPr txBox="1">
            <a:spLocks noGrp="1"/>
          </p:cNvSpPr>
          <p:nvPr>
            <p:ph type="body" idx="2"/>
          </p:nvPr>
        </p:nvSpPr>
        <p:spPr>
          <a:xfrm>
            <a:off x="4703762" y="1645919"/>
            <a:ext cx="4045125" cy="789828"/>
          </a:xfrm>
          <a:prstGeom prst="rect">
            <a:avLst/>
          </a:prstGeom>
          <a:noFill/>
          <a:ln>
            <a:noFill/>
          </a:ln>
        </p:spPr>
        <p:txBody>
          <a:bodyPr lIns="91425" tIns="91425" rIns="91425" bIns="91425" anchor="b" anchorCtr="0"/>
          <a:lstStyle>
            <a:lvl1pPr marL="0" indent="0" algn="ctr" rtl="0">
              <a:lnSpc>
                <a:spcPct val="115384"/>
              </a:lnSpc>
              <a:spcBef>
                <a:spcPts val="0"/>
              </a:spcBef>
              <a:buFont typeface="Verdana"/>
              <a:buNone/>
              <a:defRPr/>
            </a:lvl1pPr>
            <a:lvl2pPr marL="457200" indent="0" rtl="0">
              <a:spcBef>
                <a:spcPts val="0"/>
              </a:spcBef>
              <a:buFont typeface="Verdana"/>
              <a:buNone/>
              <a:defRPr/>
            </a:lvl2pPr>
            <a:lvl3pPr marL="914400" indent="0" rtl="0">
              <a:spcBef>
                <a:spcPts val="0"/>
              </a:spcBef>
              <a:buFont typeface="Verdana"/>
              <a:buNone/>
              <a:defRPr/>
            </a:lvl3pPr>
            <a:lvl4pPr marL="1371600" indent="0" rtl="0">
              <a:spcBef>
                <a:spcPts val="0"/>
              </a:spcBef>
              <a:buFont typeface="Verdana"/>
              <a:buNone/>
              <a:defRPr/>
            </a:lvl4pPr>
            <a:lvl5pPr marL="1828800" indent="0" rtl="0">
              <a:spcBef>
                <a:spcPts val="0"/>
              </a:spcBef>
              <a:buFont typeface="Verdana"/>
              <a:buNone/>
              <a:defRPr/>
            </a:lvl5pPr>
            <a:lvl6pPr marL="2286000" indent="0" rtl="0">
              <a:spcBef>
                <a:spcPts val="0"/>
              </a:spcBef>
              <a:buFont typeface="Verdana"/>
              <a:buNone/>
              <a:defRPr/>
            </a:lvl6pPr>
            <a:lvl7pPr marL="2743200" indent="0" rtl="0">
              <a:spcBef>
                <a:spcPts val="0"/>
              </a:spcBef>
              <a:buFont typeface="Verdana"/>
              <a:buNone/>
              <a:defRPr/>
            </a:lvl7pPr>
            <a:lvl8pPr marL="3200400" indent="0" rtl="0">
              <a:spcBef>
                <a:spcPts val="0"/>
              </a:spcBef>
              <a:buFont typeface="Verdana"/>
              <a:buNone/>
              <a:defRPr/>
            </a:lvl8pPr>
            <a:lvl9pPr marL="3657600" indent="0" rtl="0">
              <a:spcBef>
                <a:spcPts val="0"/>
              </a:spcBef>
              <a:buFont typeface="Verdana"/>
              <a:buNone/>
              <a:defRPr/>
            </a:lvl9pPr>
          </a:lstStyle>
          <a:p>
            <a:endParaRPr/>
          </a:p>
        </p:txBody>
      </p:sp>
      <p:sp>
        <p:nvSpPr>
          <p:cNvPr id="50" name="Shape 50"/>
          <p:cNvSpPr txBox="1">
            <a:spLocks noGrp="1"/>
          </p:cNvSpPr>
          <p:nvPr>
            <p:ph type="body" idx="3"/>
          </p:nvPr>
        </p:nvSpPr>
        <p:spPr>
          <a:xfrm>
            <a:off x="357187" y="2659063"/>
            <a:ext cx="4044950" cy="3352799"/>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51" name="Shape 51"/>
          <p:cNvSpPr txBox="1">
            <a:spLocks noGrp="1"/>
          </p:cNvSpPr>
          <p:nvPr>
            <p:ph type="body" idx="4"/>
          </p:nvPr>
        </p:nvSpPr>
        <p:spPr>
          <a:xfrm>
            <a:off x="4703762" y="2659063"/>
            <a:ext cx="4044950" cy="3352799"/>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52" name="Shape 52"/>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3" name="Shape 53"/>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4" name="Shape 54"/>
          <p:cNvSpPr/>
          <p:nvPr/>
        </p:nvSpPr>
        <p:spPr>
          <a:xfrm>
            <a:off x="0" y="1242940"/>
            <a:ext cx="9144000" cy="253054"/>
          </a:xfrm>
          <a:prstGeom prst="rect">
            <a:avLst/>
          </a:prstGeom>
          <a:solidFill>
            <a:schemeClr val="lt1"/>
          </a:solidFill>
          <a:ln>
            <a:noFill/>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sp>
        <p:nvSpPr>
          <p:cNvPr id="55" name="Shape 55"/>
          <p:cNvSpPr txBox="1">
            <a:spLocks noGrp="1"/>
          </p:cNvSpPr>
          <p:nvPr>
            <p:ph type="body" idx="5"/>
          </p:nvPr>
        </p:nvSpPr>
        <p:spPr>
          <a:xfrm>
            <a:off x="5418162" y="6451600"/>
            <a:ext cx="3315777" cy="365125"/>
          </a:xfrm>
          <a:prstGeom prst="rect">
            <a:avLst/>
          </a:prstGeom>
          <a:noFill/>
          <a:ln>
            <a:noFill/>
          </a:ln>
        </p:spPr>
        <p:txBody>
          <a:bodyPr lIns="91425" tIns="91425" rIns="91425" bIns="91425" anchor="ctr" anchorCtr="0"/>
          <a:lstStyle>
            <a:lvl1pPr marL="0" indent="0" algn="r" rt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ext, 1 Content Slide">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4678537" y="2009550"/>
            <a:ext cx="4035424" cy="4002312"/>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58" name="Shape 58"/>
          <p:cNvSpPr>
            <a:spLocks noGrp="1"/>
          </p:cNvSpPr>
          <p:nvPr>
            <p:ph type="pic" idx="2"/>
          </p:nvPr>
        </p:nvSpPr>
        <p:spPr>
          <a:xfrm>
            <a:off x="365125" y="2009550"/>
            <a:ext cx="3997325" cy="4002312"/>
          </a:xfrm>
          <a:prstGeom prst="rect">
            <a:avLst/>
          </a:prstGeom>
          <a:noFill/>
          <a:ln>
            <a:noFill/>
          </a:ln>
        </p:spPr>
      </p:sp>
      <p:sp>
        <p:nvSpPr>
          <p:cNvPr id="59" name="Shape 59"/>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0" name="Shape 60"/>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1" name="Shape 61"/>
          <p:cNvSpPr/>
          <p:nvPr/>
        </p:nvSpPr>
        <p:spPr>
          <a:xfrm>
            <a:off x="0" y="1242940"/>
            <a:ext cx="9144000" cy="253054"/>
          </a:xfrm>
          <a:prstGeom prst="rect">
            <a:avLst/>
          </a:prstGeom>
          <a:solidFill>
            <a:schemeClr val="lt1"/>
          </a:solidFill>
          <a:ln>
            <a:noFill/>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sp>
        <p:nvSpPr>
          <p:cNvPr id="62" name="Shape 62"/>
          <p:cNvSpPr txBox="1">
            <a:spLocks noGrp="1"/>
          </p:cNvSpPr>
          <p:nvPr>
            <p:ph type="title"/>
          </p:nvPr>
        </p:nvSpPr>
        <p:spPr>
          <a:xfrm>
            <a:off x="365125" y="1336416"/>
            <a:ext cx="8326437" cy="641239"/>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63" name="Shape 63"/>
          <p:cNvSpPr txBox="1">
            <a:spLocks noGrp="1"/>
          </p:cNvSpPr>
          <p:nvPr>
            <p:ph type="body" idx="3"/>
          </p:nvPr>
        </p:nvSpPr>
        <p:spPr>
          <a:xfrm>
            <a:off x="5418162" y="6451600"/>
            <a:ext cx="3315777" cy="365125"/>
          </a:xfrm>
          <a:prstGeom prst="rect">
            <a:avLst/>
          </a:prstGeom>
          <a:noFill/>
          <a:ln>
            <a:noFill/>
          </a:ln>
        </p:spPr>
        <p:txBody>
          <a:bodyPr lIns="91425" tIns="91425" rIns="91425" bIns="91425" anchor="ctr" anchorCtr="0"/>
          <a:lstStyle>
            <a:lvl1pPr marL="0" indent="0" algn="r" rt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hanks Slide">
    <p:spTree>
      <p:nvGrpSpPr>
        <p:cNvPr id="1" name="Shape 64"/>
        <p:cNvGrpSpPr/>
        <p:nvPr/>
      </p:nvGrpSpPr>
      <p:grpSpPr>
        <a:xfrm>
          <a:off x="0" y="0"/>
          <a:ext cx="0" cy="0"/>
          <a:chOff x="0" y="0"/>
          <a:chExt cx="0" cy="0"/>
        </a:xfrm>
      </p:grpSpPr>
      <p:sp>
        <p:nvSpPr>
          <p:cNvPr id="65" name="Shape 65"/>
          <p:cNvSpPr txBox="1"/>
          <p:nvPr/>
        </p:nvSpPr>
        <p:spPr>
          <a:xfrm>
            <a:off x="434547" y="4489330"/>
            <a:ext cx="8326437" cy="2119292"/>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SzPct val="25000"/>
              <a:buNone/>
            </a:pPr>
            <a:r>
              <a:rPr lang="id-ID" sz="5400" b="1" i="0" u="none" strike="noStrike" cap="none" baseline="0">
                <a:solidFill>
                  <a:srgbClr val="C00000"/>
                </a:solidFill>
                <a:latin typeface="Arial"/>
                <a:ea typeface="Arial"/>
                <a:cs typeface="Arial"/>
                <a:sym typeface="Arial"/>
              </a:rPr>
              <a:t>THANK YOU</a:t>
            </a:r>
          </a:p>
        </p:txBody>
      </p:sp>
      <p:sp>
        <p:nvSpPr>
          <p:cNvPr id="66" name="Shape 66"/>
          <p:cNvSpPr/>
          <p:nvPr/>
        </p:nvSpPr>
        <p:spPr>
          <a:xfrm>
            <a:off x="-488" y="4670967"/>
            <a:ext cx="9141923" cy="93681"/>
          </a:xfrm>
          <a:prstGeom prst="rect">
            <a:avLst/>
          </a:prstGeom>
          <a:solidFill>
            <a:srgbClr val="C00000"/>
          </a:solidFill>
          <a:ln>
            <a:noFill/>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pic>
        <p:nvPicPr>
          <p:cNvPr id="67" name="Shape 67"/>
          <p:cNvPicPr preferRelativeResize="0"/>
          <p:nvPr/>
        </p:nvPicPr>
        <p:blipFill rotWithShape="1">
          <a:blip r:embed="rId2">
            <a:alphaModFix/>
          </a:blip>
          <a:srcRect t="17910" b="13980"/>
          <a:stretch/>
        </p:blipFill>
        <p:spPr>
          <a:xfrm>
            <a:off x="-2565" y="0"/>
            <a:ext cx="9144000" cy="4670966"/>
          </a:xfrm>
          <a:prstGeom prst="rect">
            <a:avLst/>
          </a:prstGeom>
          <a:noFill/>
          <a:ln>
            <a:noFill/>
          </a:ln>
        </p:spPr>
      </p:pic>
      <p:pic>
        <p:nvPicPr>
          <p:cNvPr id="68" name="Shape 68"/>
          <p:cNvPicPr preferRelativeResize="0"/>
          <p:nvPr/>
        </p:nvPicPr>
        <p:blipFill rotWithShape="1">
          <a:blip r:embed="rId3">
            <a:alphaModFix/>
          </a:blip>
          <a:srcRect/>
          <a:stretch/>
        </p:blipFill>
        <p:spPr>
          <a:xfrm>
            <a:off x="154392" y="142945"/>
            <a:ext cx="3039183" cy="60378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612647" y="228600"/>
            <a:ext cx="8153399" cy="990599"/>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71" name="Shape 71"/>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2" name="Shape 72"/>
          <p:cNvSpPr txBox="1">
            <a:spLocks noGrp="1"/>
          </p:cNvSpPr>
          <p:nvPr>
            <p:ph type="ftr" idx="11"/>
          </p:nvPr>
        </p:nvSpPr>
        <p:spPr>
          <a:xfrm>
            <a:off x="609600" y="6248205"/>
            <a:ext cx="5421083"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3" name="Shape 73"/>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4" name="Shape 74"/>
          <p:cNvSpPr txBox="1">
            <a:spLocks noGrp="1"/>
          </p:cNvSpPr>
          <p:nvPr>
            <p:ph type="body" idx="1"/>
          </p:nvPr>
        </p:nvSpPr>
        <p:spPr>
          <a:xfrm>
            <a:off x="612647" y="1600200"/>
            <a:ext cx="8153399" cy="4495800"/>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Shape 75"/>
        <p:cNvGrpSpPr/>
        <p:nvPr/>
      </p:nvGrpSpPr>
      <p:grpSpPr>
        <a:xfrm>
          <a:off x="0" y="0"/>
          <a:ext cx="0" cy="0"/>
          <a:chOff x="0" y="0"/>
          <a:chExt cx="0" cy="0"/>
        </a:xfrm>
      </p:grpSpPr>
      <p:sp>
        <p:nvSpPr>
          <p:cNvPr id="76" name="Shape 76"/>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77" name="Shape 77"/>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1800"/>
              </a:spcBef>
              <a:spcAft>
                <a:spcPts val="0"/>
              </a:spcAft>
              <a:buClr>
                <a:srgbClr val="888888"/>
              </a:buClr>
              <a:buFont typeface="Verdana"/>
              <a:buNone/>
              <a:defRPr/>
            </a:lvl1pPr>
            <a:lvl2pPr marL="457200" marR="0" indent="0" algn="ctr" rtl="0">
              <a:spcBef>
                <a:spcPts val="800"/>
              </a:spcBef>
              <a:spcAft>
                <a:spcPts val="0"/>
              </a:spcAft>
              <a:buClr>
                <a:srgbClr val="595959"/>
              </a:buClr>
              <a:buFont typeface="Verdana"/>
              <a:buNone/>
              <a:defRPr/>
            </a:lvl2pPr>
            <a:lvl3pPr marL="914400" marR="0" indent="0" algn="ctr" rtl="0">
              <a:spcBef>
                <a:spcPts val="700"/>
              </a:spcBef>
              <a:spcAft>
                <a:spcPts val="0"/>
              </a:spcAft>
              <a:buClr>
                <a:srgbClr val="595959"/>
              </a:buClr>
              <a:buFont typeface="Verdana"/>
              <a:buNone/>
              <a:defRPr/>
            </a:lvl3pPr>
            <a:lvl4pPr marL="1371600" marR="0" indent="0" algn="ctr" rtl="0">
              <a:spcBef>
                <a:spcPts val="600"/>
              </a:spcBef>
              <a:spcAft>
                <a:spcPts val="0"/>
              </a:spcAft>
              <a:buClr>
                <a:srgbClr val="595959"/>
              </a:buClr>
              <a:buFont typeface="Verdana"/>
              <a:buNone/>
              <a:defRPr/>
            </a:lvl4pPr>
            <a:lvl5pPr marL="1828800" marR="0" indent="0" algn="ctr" rtl="0">
              <a:spcBef>
                <a:spcPts val="600"/>
              </a:spcBef>
              <a:spcAft>
                <a:spcPts val="0"/>
              </a:spcAft>
              <a:buClr>
                <a:srgbClr val="7F7F7F"/>
              </a:buClr>
              <a:buFont typeface="Verdana"/>
              <a:buNone/>
              <a:defRPr/>
            </a:lvl5pPr>
            <a:lvl6pPr marL="2286000" marR="0" indent="0" algn="ctr" rtl="0">
              <a:spcBef>
                <a:spcPts val="400"/>
              </a:spcBef>
              <a:buClr>
                <a:srgbClr val="888888"/>
              </a:buClr>
              <a:buFont typeface="Verdana"/>
              <a:buNone/>
              <a:defRPr/>
            </a:lvl6pPr>
            <a:lvl7pPr marL="2743200" marR="0" indent="0" algn="ctr" rtl="0">
              <a:spcBef>
                <a:spcPts val="400"/>
              </a:spcBef>
              <a:buClr>
                <a:srgbClr val="888888"/>
              </a:buClr>
              <a:buFont typeface="Verdana"/>
              <a:buNone/>
              <a:defRPr/>
            </a:lvl7pPr>
            <a:lvl8pPr marL="3200400" marR="0" indent="0" algn="ctr" rtl="0">
              <a:spcBef>
                <a:spcPts val="400"/>
              </a:spcBef>
              <a:buClr>
                <a:srgbClr val="888888"/>
              </a:buClr>
              <a:buFont typeface="Verdana"/>
              <a:buNone/>
              <a:defRPr/>
            </a:lvl8pPr>
            <a:lvl9pPr marL="3657600" marR="0" indent="0" algn="ctr" rtl="0">
              <a:spcBef>
                <a:spcPts val="400"/>
              </a:spcBef>
              <a:buClr>
                <a:srgbClr val="888888"/>
              </a:buClr>
              <a:buFont typeface="Verdana"/>
              <a:buNone/>
              <a:defRPr/>
            </a:lvl9pPr>
          </a:lstStyle>
          <a:p>
            <a:endParaRPr/>
          </a:p>
        </p:txBody>
      </p:sp>
      <p:sp>
        <p:nvSpPr>
          <p:cNvPr id="78" name="Shape 78"/>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9" name="Shape 79"/>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0" name="Shape 80"/>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pic>
        <p:nvPicPr>
          <p:cNvPr id="81" name="Shape 81"/>
          <p:cNvPicPr preferRelativeResize="0"/>
          <p:nvPr/>
        </p:nvPicPr>
        <p:blipFill rotWithShape="1">
          <a:blip r:embed="rId2">
            <a:alphaModFix/>
          </a:blip>
          <a:srcRect/>
          <a:stretch/>
        </p:blipFill>
        <p:spPr>
          <a:xfrm>
            <a:off x="6876256" y="260647"/>
            <a:ext cx="1904999" cy="6667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1">
            <a:alphaModFix/>
          </a:blip>
          <a:stretch>
            <a:fillRect/>
          </a:stretch>
        </a:blipFill>
        <a:effectLst/>
      </p:bgPr>
    </p:bg>
    <p:spTree>
      <p:nvGrpSpPr>
        <p:cNvPr id="1" name="Shape 8"/>
        <p:cNvGrpSpPr/>
        <p:nvPr/>
      </p:nvGrpSpPr>
      <p:grpSpPr>
        <a:xfrm>
          <a:off x="0" y="0"/>
          <a:ext cx="0" cy="0"/>
          <a:chOff x="0" y="0"/>
          <a:chExt cx="0" cy="0"/>
        </a:xfrm>
      </p:grpSpPr>
      <p:sp>
        <p:nvSpPr>
          <p:cNvPr id="9" name="Shape 9"/>
          <p:cNvSpPr/>
          <p:nvPr/>
        </p:nvSpPr>
        <p:spPr>
          <a:xfrm>
            <a:off x="0" y="0"/>
            <a:ext cx="9143998" cy="6858000"/>
          </a:xfrm>
          <a:prstGeom prst="rect">
            <a:avLst/>
          </a:prstGeom>
          <a:solidFill>
            <a:schemeClr val="lt1"/>
          </a:solidFill>
          <a:ln>
            <a:noFill/>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sp>
        <p:nvSpPr>
          <p:cNvPr id="10" name="Shape 10"/>
          <p:cNvSpPr txBox="1">
            <a:spLocks noGrp="1"/>
          </p:cNvSpPr>
          <p:nvPr>
            <p:ph type="title"/>
          </p:nvPr>
        </p:nvSpPr>
        <p:spPr>
          <a:xfrm>
            <a:off x="365125" y="1336416"/>
            <a:ext cx="8326437" cy="641239"/>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pic>
        <p:nvPicPr>
          <p:cNvPr id="11" name="Shape 11"/>
          <p:cNvPicPr preferRelativeResize="0"/>
          <p:nvPr/>
        </p:nvPicPr>
        <p:blipFill rotWithShape="1">
          <a:blip r:embed="rId12">
            <a:alphaModFix/>
          </a:blip>
          <a:srcRect/>
          <a:stretch/>
        </p:blipFill>
        <p:spPr>
          <a:xfrm>
            <a:off x="0" y="6248401"/>
            <a:ext cx="9143998" cy="609599"/>
          </a:xfrm>
          <a:prstGeom prst="rect">
            <a:avLst/>
          </a:prstGeom>
          <a:noFill/>
          <a:ln>
            <a:noFill/>
          </a:ln>
        </p:spPr>
      </p:pic>
      <p:sp>
        <p:nvSpPr>
          <p:cNvPr id="12" name="Shape 12"/>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 name="Shape 13"/>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 name="Shape 14"/>
          <p:cNvSpPr/>
          <p:nvPr/>
        </p:nvSpPr>
        <p:spPr>
          <a:xfrm rot="-5400000">
            <a:off x="9449594" y="5911057"/>
            <a:ext cx="1709736" cy="184149"/>
          </a:xfrm>
          <a:prstGeom prst="rect">
            <a:avLst/>
          </a:prstGeom>
          <a:noFill/>
          <a:ln>
            <a:noFill/>
          </a:ln>
        </p:spPr>
        <p:txBody>
          <a:bodyPr lIns="91425" tIns="45700" rIns="91425" bIns="45700" anchor="t" anchorCtr="0">
            <a:spAutoFit/>
          </a:bodyPr>
          <a:lstStyle/>
          <a:p>
            <a:pPr marL="0" marR="0" lvl="0" indent="0" algn="l" rtl="0">
              <a:spcBef>
                <a:spcPts val="0"/>
              </a:spcBef>
              <a:spcAft>
                <a:spcPts val="0"/>
              </a:spcAft>
              <a:buSzPct val="25000"/>
              <a:buNone/>
            </a:pPr>
            <a:r>
              <a:rPr lang="id-ID" sz="600" b="0" i="0" u="none" strike="noStrike" cap="none" baseline="0">
                <a:solidFill>
                  <a:srgbClr val="7F7F7F"/>
                </a:solidFill>
                <a:latin typeface="Verdana"/>
                <a:ea typeface="Verdana"/>
                <a:cs typeface="Verdana"/>
                <a:sym typeface="Verdana"/>
              </a:rPr>
              <a:t>12-CRS-0106 REVISED 8 FEB 2013</a:t>
            </a:r>
          </a:p>
        </p:txBody>
      </p:sp>
      <p:sp>
        <p:nvSpPr>
          <p:cNvPr id="15" name="Shape 15"/>
          <p:cNvSpPr txBox="1">
            <a:spLocks noGrp="1"/>
          </p:cNvSpPr>
          <p:nvPr>
            <p:ph type="body" idx="1"/>
          </p:nvPr>
        </p:nvSpPr>
        <p:spPr>
          <a:xfrm>
            <a:off x="365125" y="1977656"/>
            <a:ext cx="8326437" cy="4054844"/>
          </a:xfrm>
          <a:prstGeom prst="rect">
            <a:avLst/>
          </a:prstGeom>
          <a:noFill/>
          <a:ln>
            <a:noFill/>
          </a:ln>
        </p:spPr>
        <p:txBody>
          <a:bodyPr lIns="91425" tIns="91425" rIns="91425" bIns="91425" anchor="t" anchorCtr="0"/>
          <a:lstStyle>
            <a:lvl1pPr marL="346075" marR="0" indent="-140334" algn="l" rtl="0">
              <a:spcBef>
                <a:spcPts val="1800"/>
              </a:spcBef>
              <a:spcAft>
                <a:spcPts val="0"/>
              </a:spcAft>
              <a:buClr>
                <a:schemeClr val="dk1"/>
              </a:buClr>
              <a:buFont typeface="Verdana"/>
              <a:buChar char="•"/>
              <a:defRPr/>
            </a:lvl1pPr>
            <a:lvl2pPr marL="593725" marR="0" indent="-60325" algn="l" rtl="0">
              <a:spcBef>
                <a:spcPts val="800"/>
              </a:spcBef>
              <a:spcAft>
                <a:spcPts val="0"/>
              </a:spcAft>
              <a:buClr>
                <a:srgbClr val="595959"/>
              </a:buClr>
              <a:buFont typeface="Verdana"/>
              <a:buChar char="–"/>
              <a:defRPr/>
            </a:lvl2pPr>
            <a:lvl3pPr marL="822325" marR="0" indent="-73025" algn="l" rtl="0">
              <a:spcBef>
                <a:spcPts val="700"/>
              </a:spcBef>
              <a:spcAft>
                <a:spcPts val="0"/>
              </a:spcAft>
              <a:buClr>
                <a:srgbClr val="595959"/>
              </a:buClr>
              <a:buFont typeface="Verdana"/>
              <a:buChar char="▪"/>
              <a:defRPr/>
            </a:lvl3pPr>
            <a:lvl4pPr marL="1050925" marR="0" indent="-85725" algn="l" rtl="0">
              <a:spcBef>
                <a:spcPts val="600"/>
              </a:spcBef>
              <a:spcAft>
                <a:spcPts val="0"/>
              </a:spcAft>
              <a:buClr>
                <a:srgbClr val="595959"/>
              </a:buClr>
              <a:buFont typeface="Verdana"/>
              <a:buChar char="–"/>
              <a:defRPr/>
            </a:lvl4pPr>
            <a:lvl5pPr marL="1233488" marR="0" indent="-90487" algn="l" rtl="0">
              <a:spcBef>
                <a:spcPts val="600"/>
              </a:spcBef>
              <a:spcAft>
                <a:spcPts val="0"/>
              </a:spcAft>
              <a:buClr>
                <a:srgbClr val="7F7F7F"/>
              </a:buClr>
              <a:buFont typeface="Verdana"/>
              <a:buChar char="▪"/>
              <a:defRPr/>
            </a:lvl5pPr>
            <a:lvl6pPr marL="2514600" marR="0" indent="-101600" algn="l" rtl="0">
              <a:spcBef>
                <a:spcPts val="400"/>
              </a:spcBef>
              <a:buClr>
                <a:schemeClr val="dk1"/>
              </a:buClr>
              <a:buFont typeface="Verdana"/>
              <a:buChar char="•"/>
              <a:defRPr/>
            </a:lvl6pPr>
            <a:lvl7pPr marL="2971800" marR="0" indent="-101600" algn="l" rtl="0">
              <a:spcBef>
                <a:spcPts val="400"/>
              </a:spcBef>
              <a:buClr>
                <a:schemeClr val="dk1"/>
              </a:buClr>
              <a:buFont typeface="Verdana"/>
              <a:buChar char="•"/>
              <a:defRPr/>
            </a:lvl7pPr>
            <a:lvl8pPr marL="3429000" marR="0" indent="-101600" algn="l" rtl="0">
              <a:spcBef>
                <a:spcPts val="400"/>
              </a:spcBef>
              <a:buClr>
                <a:schemeClr val="dk1"/>
              </a:buClr>
              <a:buFont typeface="Verdana"/>
              <a:buChar char="•"/>
              <a:defRPr/>
            </a:lvl8pPr>
            <a:lvl9pPr marL="3886200" marR="0" indent="-101600" algn="l" rtl="0">
              <a:spcBef>
                <a:spcPts val="400"/>
              </a:spcBef>
              <a:buClr>
                <a:schemeClr val="dk1"/>
              </a:buClr>
              <a:buFont typeface="Verdana"/>
              <a:buChar char="•"/>
              <a:defRPr/>
            </a:lvl9pPr>
          </a:lstStyle>
          <a:p>
            <a:endParaRPr/>
          </a:p>
        </p:txBody>
      </p:sp>
      <p:pic>
        <p:nvPicPr>
          <p:cNvPr id="16" name="Shape 16"/>
          <p:cNvPicPr preferRelativeResize="0"/>
          <p:nvPr/>
        </p:nvPicPr>
        <p:blipFill rotWithShape="1">
          <a:blip r:embed="rId13">
            <a:alphaModFix/>
          </a:blip>
          <a:srcRect/>
          <a:stretch/>
        </p:blipFill>
        <p:spPr>
          <a:xfrm>
            <a:off x="2" y="0"/>
            <a:ext cx="9143993" cy="124777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hyperlink" Target="http://www.zotero.org/" TargetMode="External"/><Relationship Id="rId2" Type="http://schemas.openxmlformats.org/officeDocument/2006/relationships/notesSlide" Target="../notesSlides/notesSlide28.xml"/><Relationship Id="rId1" Type="http://schemas.openxmlformats.org/officeDocument/2006/relationships/slideLayout" Target="../slideLayouts/slideLayout8.xml"/><Relationship Id="rId4" Type="http://schemas.openxmlformats.org/officeDocument/2006/relationships/image" Target="../media/image11.png"/></Relationships>
</file>

<file path=ppt/slides/_rels/slide29.xml.rels><?xml version="1.0" encoding="UTF-8" standalone="yes"?>
<Relationships xmlns="http://schemas.openxmlformats.org/package/2006/relationships"><Relationship Id="rId3" Type="http://schemas.openxmlformats.org/officeDocument/2006/relationships/hyperlink" Target="http://phrasebank.manchester.ac.uk/" TargetMode="External"/><Relationship Id="rId2" Type="http://schemas.openxmlformats.org/officeDocument/2006/relationships/notesSlide" Target="../notesSlides/notesSlide29.xml"/><Relationship Id="rId1" Type="http://schemas.openxmlformats.org/officeDocument/2006/relationships/slideLayout" Target="../slideLayouts/slideLayout8.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hyperlink" Target="http://www.study-habits.com/imrad-format-explanation"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ctrTitle"/>
          </p:nvPr>
        </p:nvSpPr>
        <p:spPr>
          <a:xfrm>
            <a:off x="1234683" y="1217823"/>
            <a:ext cx="7909315" cy="867890"/>
          </a:xfrm>
          <a:prstGeom prst="rect">
            <a:avLst/>
          </a:prstGeom>
          <a:noFill/>
          <a:ln>
            <a:noFill/>
          </a:ln>
        </p:spPr>
        <p:txBody>
          <a:bodyPr lIns="91425" tIns="45700" rIns="91425" bIns="45700" anchor="ctr" anchorCtr="0">
            <a:spAutoFit/>
          </a:bodyPr>
          <a:lstStyle/>
          <a:p>
            <a:pPr lvl="0">
              <a:buSzPct val="25000"/>
            </a:pPr>
            <a:r>
              <a:rPr lang="en-US" sz="2800" b="1" dirty="0" err="1">
                <a:solidFill>
                  <a:srgbClr val="FF0000"/>
                </a:solidFill>
                <a:latin typeface="Verdana"/>
                <a:ea typeface="Verdana"/>
                <a:cs typeface="Verdana"/>
              </a:rPr>
              <a:t>CCH4A3</a:t>
            </a:r>
            <a:r>
              <a:rPr lang="en-US" sz="2800" b="1" dirty="0">
                <a:solidFill>
                  <a:srgbClr val="FF0000"/>
                </a:solidFill>
                <a:latin typeface="Verdana"/>
                <a:ea typeface="Verdana"/>
                <a:cs typeface="Verdana"/>
              </a:rPr>
              <a:t> </a:t>
            </a:r>
            <a:r>
              <a:rPr lang="en-US" sz="2800" b="1" dirty="0" err="1">
                <a:solidFill>
                  <a:srgbClr val="FF0000"/>
                </a:solidFill>
                <a:latin typeface="Verdana"/>
                <a:ea typeface="Verdana"/>
                <a:cs typeface="Verdana"/>
              </a:rPr>
              <a:t>PENULISAN</a:t>
            </a:r>
            <a:r>
              <a:rPr lang="en-US" sz="2800" b="1" dirty="0">
                <a:solidFill>
                  <a:srgbClr val="FF0000"/>
                </a:solidFill>
                <a:latin typeface="Verdana"/>
                <a:ea typeface="Verdana"/>
                <a:cs typeface="Verdana"/>
              </a:rPr>
              <a:t> </a:t>
            </a:r>
            <a:r>
              <a:rPr lang="en-US" sz="2800" b="1" dirty="0" smtClean="0">
                <a:solidFill>
                  <a:srgbClr val="FF0000"/>
                </a:solidFill>
                <a:latin typeface="Verdana"/>
                <a:ea typeface="Verdana"/>
                <a:cs typeface="Verdana"/>
              </a:rPr>
              <a:t>PROPOSAL</a:t>
            </a:r>
            <a:r>
              <a:rPr lang="en-US" sz="2800" b="1" dirty="0" smtClean="0">
                <a:solidFill>
                  <a:schemeClr val="dk1"/>
                </a:solidFill>
                <a:latin typeface="Verdana"/>
                <a:ea typeface="Verdana"/>
                <a:cs typeface="Verdana"/>
                <a:sym typeface="Verdana"/>
              </a:rPr>
              <a:t/>
            </a:r>
            <a:br>
              <a:rPr lang="en-US" sz="2800" b="1" dirty="0" smtClean="0">
                <a:solidFill>
                  <a:schemeClr val="dk1"/>
                </a:solidFill>
                <a:latin typeface="Verdana"/>
                <a:ea typeface="Verdana"/>
                <a:cs typeface="Verdana"/>
                <a:sym typeface="Verdana"/>
              </a:rPr>
            </a:br>
            <a:r>
              <a:rPr lang="id-ID" sz="2800" b="1" i="0" u="none" strike="noStrike" cap="none" baseline="0" dirty="0" smtClean="0">
                <a:solidFill>
                  <a:schemeClr val="dk1"/>
                </a:solidFill>
                <a:latin typeface="Verdana"/>
                <a:ea typeface="Verdana"/>
                <a:cs typeface="Verdana"/>
                <a:sym typeface="Verdana"/>
              </a:rPr>
              <a:t>Academic </a:t>
            </a:r>
            <a:r>
              <a:rPr lang="id-ID" sz="2800" b="1" i="0" u="none" strike="noStrike" cap="none" baseline="0" dirty="0">
                <a:solidFill>
                  <a:schemeClr val="dk1"/>
                </a:solidFill>
                <a:latin typeface="Verdana"/>
                <a:ea typeface="Verdana"/>
                <a:cs typeface="Verdana"/>
                <a:sym typeface="Verdana"/>
              </a:rPr>
              <a:t>Writing</a:t>
            </a:r>
          </a:p>
        </p:txBody>
      </p:sp>
      <p:sp>
        <p:nvSpPr>
          <p:cNvPr id="84" name="Shape 84"/>
          <p:cNvSpPr txBox="1">
            <a:spLocks noGrp="1"/>
          </p:cNvSpPr>
          <p:nvPr>
            <p:ph type="subTitle" idx="1"/>
          </p:nvPr>
        </p:nvSpPr>
        <p:spPr>
          <a:xfrm>
            <a:off x="1234683" y="2227425"/>
            <a:ext cx="7909315" cy="646290"/>
          </a:xfrm>
          <a:prstGeom prst="rect">
            <a:avLst/>
          </a:prstGeom>
          <a:noFill/>
          <a:ln>
            <a:noFill/>
          </a:ln>
        </p:spPr>
        <p:txBody>
          <a:bodyPr lIns="91425" tIns="45700" rIns="91425" bIns="45700" anchor="t" anchorCtr="0">
            <a:spAutoFit/>
          </a:bodyPr>
          <a:lstStyle/>
          <a:p>
            <a:pPr>
              <a:spcBef>
                <a:spcPts val="0"/>
              </a:spcBef>
              <a:buSzPct val="25000"/>
            </a:pPr>
            <a:r>
              <a:rPr lang="id-ID" sz="2000" b="0" i="0" u="none" strike="noStrike" cap="none" baseline="0" dirty="0" smtClean="0">
                <a:solidFill>
                  <a:schemeClr val="dk1"/>
                </a:solidFill>
                <a:latin typeface="Verdana"/>
                <a:ea typeface="Verdana"/>
                <a:cs typeface="Verdana"/>
                <a:sym typeface="Verdana"/>
              </a:rPr>
              <a:t>Semester</a:t>
            </a:r>
            <a:r>
              <a:rPr lang="id-ID" sz="2000" b="0" i="0" u="none" strike="noStrike" cap="none" dirty="0" smtClean="0">
                <a:solidFill>
                  <a:schemeClr val="dk1"/>
                </a:solidFill>
                <a:latin typeface="Verdana"/>
                <a:ea typeface="Verdana"/>
                <a:cs typeface="Verdana"/>
                <a:sym typeface="Verdana"/>
              </a:rPr>
              <a:t> G</a:t>
            </a:r>
            <a:r>
              <a:rPr lang="en-US" sz="2000" dirty="0" err="1" smtClean="0">
                <a:solidFill>
                  <a:schemeClr val="dk1"/>
                </a:solidFill>
                <a:latin typeface="Verdana"/>
                <a:ea typeface="Verdana"/>
                <a:cs typeface="Verdana"/>
                <a:sym typeface="Verdana"/>
              </a:rPr>
              <a:t>anjil</a:t>
            </a:r>
            <a:r>
              <a:rPr lang="en-US" sz="2000" dirty="0" smtClean="0">
                <a:solidFill>
                  <a:schemeClr val="dk1"/>
                </a:solidFill>
                <a:latin typeface="Verdana"/>
                <a:ea typeface="Verdana"/>
                <a:cs typeface="Verdana"/>
                <a:sym typeface="Verdana"/>
              </a:rPr>
              <a:t> </a:t>
            </a:r>
            <a:r>
              <a:rPr lang="id-ID" sz="2000" smtClean="0">
                <a:solidFill>
                  <a:schemeClr val="dk1"/>
                </a:solidFill>
                <a:latin typeface="Verdana"/>
                <a:ea typeface="Verdana"/>
                <a:cs typeface="Verdana"/>
                <a:sym typeface="Verdana"/>
              </a:rPr>
              <a:t>201</a:t>
            </a:r>
            <a:r>
              <a:rPr lang="id-ID" sz="2000" smtClean="0">
                <a:solidFill>
                  <a:schemeClr val="dk1"/>
                </a:solidFill>
                <a:latin typeface="Verdana"/>
                <a:ea typeface="Verdana"/>
                <a:cs typeface="Verdana"/>
                <a:sym typeface="Verdana"/>
              </a:rPr>
              <a:t>7</a:t>
            </a:r>
            <a:r>
              <a:rPr lang="id-ID" sz="2000" smtClean="0">
                <a:solidFill>
                  <a:schemeClr val="dk1"/>
                </a:solidFill>
                <a:latin typeface="Verdana"/>
                <a:ea typeface="Verdana"/>
                <a:cs typeface="Verdana"/>
                <a:sym typeface="Verdana"/>
              </a:rPr>
              <a:t>/2018</a:t>
            </a:r>
            <a:endParaRPr lang="id-ID" sz="2000" dirty="0">
              <a:solidFill>
                <a:schemeClr val="dk1"/>
              </a:solidFill>
              <a:latin typeface="Verdana"/>
              <a:ea typeface="Verdana"/>
              <a:cs typeface="Verdana"/>
              <a:sym typeface="Verdana"/>
            </a:endParaRPr>
          </a:p>
          <a:p>
            <a:pPr marL="0" marR="0" lvl="0" indent="0" algn="l" rtl="0">
              <a:lnSpc>
                <a:spcPct val="90000"/>
              </a:lnSpc>
              <a:spcBef>
                <a:spcPts val="0"/>
              </a:spcBef>
              <a:spcAft>
                <a:spcPts val="0"/>
              </a:spcAft>
              <a:buClr>
                <a:schemeClr val="dk1"/>
              </a:buClr>
              <a:buSzPct val="25000"/>
              <a:buFont typeface="Verdana"/>
              <a:buNone/>
            </a:pPr>
            <a:endParaRPr lang="id-ID" sz="2000" b="0" i="0" u="none" strike="noStrike" cap="none" baseline="0" dirty="0">
              <a:solidFill>
                <a:schemeClr val="dk1"/>
              </a:solidFill>
              <a:latin typeface="Verdana"/>
              <a:ea typeface="Verdana"/>
              <a:cs typeface="Verdana"/>
              <a:sym typeface="Verdana"/>
            </a:endParaRPr>
          </a:p>
        </p:txBody>
      </p:sp>
      <p:sp>
        <p:nvSpPr>
          <p:cNvPr id="85" name="Shape 85"/>
          <p:cNvSpPr txBox="1">
            <a:spLocks noGrp="1"/>
          </p:cNvSpPr>
          <p:nvPr>
            <p:ph type="body" idx="2"/>
          </p:nvPr>
        </p:nvSpPr>
        <p:spPr>
          <a:xfrm>
            <a:off x="3491880" y="2875083"/>
            <a:ext cx="5660824" cy="1077178"/>
          </a:xfrm>
          <a:prstGeom prst="rect">
            <a:avLst/>
          </a:prstGeom>
          <a:noFill/>
          <a:ln>
            <a:noFill/>
          </a:ln>
        </p:spPr>
        <p:txBody>
          <a:bodyPr wrap="square" lIns="91425" tIns="45700" rIns="91425" bIns="45700" anchor="t" anchorCtr="0">
            <a:spAutoFit/>
          </a:bodyPr>
          <a:lstStyle/>
          <a:p>
            <a:pPr marL="0" marR="0" lvl="0" indent="0" algn="l" rtl="0">
              <a:spcBef>
                <a:spcPts val="0"/>
              </a:spcBef>
              <a:spcAft>
                <a:spcPts val="0"/>
              </a:spcAft>
              <a:buClr>
                <a:schemeClr val="dk1"/>
              </a:buClr>
              <a:buSzPct val="25000"/>
              <a:buFont typeface="Verdana"/>
              <a:buNone/>
            </a:pPr>
            <a:r>
              <a:rPr lang="id-ID" sz="1600" b="0" i="0" u="none" strike="noStrike" cap="none" baseline="0" dirty="0" smtClean="0">
                <a:solidFill>
                  <a:schemeClr val="dk1"/>
                </a:solidFill>
                <a:latin typeface="Verdana"/>
                <a:ea typeface="Verdana"/>
                <a:cs typeface="Verdana"/>
                <a:sym typeface="Verdana"/>
              </a:rPr>
              <a:t>Tim Dosen Tugas Akhir I</a:t>
            </a:r>
          </a:p>
          <a:p>
            <a:pPr marL="0" marR="0" lvl="0" indent="0" algn="l" rtl="0">
              <a:spcBef>
                <a:spcPts val="0"/>
              </a:spcBef>
              <a:spcAft>
                <a:spcPts val="0"/>
              </a:spcAft>
              <a:buClr>
                <a:schemeClr val="dk1"/>
              </a:buClr>
              <a:buSzPct val="25000"/>
              <a:buFont typeface="Verdana"/>
              <a:buNone/>
            </a:pPr>
            <a:r>
              <a:rPr lang="id-ID" sz="1600" b="0" i="0" u="none" strike="noStrike" cap="none" baseline="0" dirty="0" smtClean="0">
                <a:solidFill>
                  <a:schemeClr val="dk1"/>
                </a:solidFill>
                <a:latin typeface="Verdana"/>
                <a:ea typeface="Verdana"/>
                <a:cs typeface="Verdana"/>
                <a:sym typeface="Verdana"/>
              </a:rPr>
              <a:t>Prodi </a:t>
            </a:r>
            <a:r>
              <a:rPr lang="id-ID" sz="1600" b="0" i="0" u="none" strike="noStrike" cap="none" baseline="0" dirty="0">
                <a:solidFill>
                  <a:schemeClr val="dk1"/>
                </a:solidFill>
                <a:latin typeface="Verdana"/>
                <a:ea typeface="Verdana"/>
                <a:cs typeface="Verdana"/>
                <a:sym typeface="Verdana"/>
              </a:rPr>
              <a:t>S1 Teknik </a:t>
            </a:r>
            <a:r>
              <a:rPr lang="id-ID" sz="1600" b="0" i="0" u="none" strike="noStrike" cap="none" baseline="0" dirty="0" smtClean="0">
                <a:solidFill>
                  <a:schemeClr val="dk1"/>
                </a:solidFill>
                <a:latin typeface="Verdana"/>
                <a:ea typeface="Verdana"/>
                <a:cs typeface="Verdana"/>
                <a:sym typeface="Verdana"/>
              </a:rPr>
              <a:t>Informatika</a:t>
            </a:r>
            <a:r>
              <a:rPr lang="en-US" sz="1600" b="0" i="0" u="none" strike="noStrike" cap="none" baseline="0" dirty="0" smtClean="0">
                <a:solidFill>
                  <a:schemeClr val="dk1"/>
                </a:solidFill>
                <a:latin typeface="Verdana"/>
                <a:ea typeface="Verdana"/>
                <a:cs typeface="Verdana"/>
                <a:sym typeface="Verdana"/>
              </a:rPr>
              <a:t> </a:t>
            </a:r>
            <a:r>
              <a:rPr lang="en-US" sz="1600" b="0" i="0" u="none" strike="noStrike" cap="none" baseline="0" dirty="0" err="1" smtClean="0">
                <a:solidFill>
                  <a:schemeClr val="dk1"/>
                </a:solidFill>
                <a:latin typeface="Verdana"/>
                <a:ea typeface="Verdana"/>
                <a:cs typeface="Verdana"/>
                <a:sym typeface="Verdana"/>
              </a:rPr>
              <a:t>dan</a:t>
            </a:r>
            <a:r>
              <a:rPr lang="en-US" sz="1600" b="0" i="0" u="none" strike="noStrike" cap="none" baseline="0" dirty="0" smtClean="0">
                <a:solidFill>
                  <a:schemeClr val="dk1"/>
                </a:solidFill>
                <a:latin typeface="Verdana"/>
                <a:ea typeface="Verdana"/>
                <a:cs typeface="Verdana"/>
                <a:sym typeface="Verdana"/>
              </a:rPr>
              <a:t> </a:t>
            </a:r>
            <a:r>
              <a:rPr lang="en-US" sz="1600" b="0" i="0" u="none" strike="noStrike" cap="none" baseline="0" dirty="0" err="1" smtClean="0">
                <a:solidFill>
                  <a:schemeClr val="dk1"/>
                </a:solidFill>
                <a:latin typeface="Verdana"/>
                <a:ea typeface="Verdana"/>
                <a:cs typeface="Verdana"/>
                <a:sym typeface="Verdana"/>
              </a:rPr>
              <a:t>S1</a:t>
            </a:r>
            <a:r>
              <a:rPr lang="en-US" sz="1600" b="0" i="0" u="none" strike="noStrike" cap="none" baseline="0" dirty="0" smtClean="0">
                <a:solidFill>
                  <a:schemeClr val="dk1"/>
                </a:solidFill>
                <a:latin typeface="Verdana"/>
                <a:ea typeface="Verdana"/>
                <a:cs typeface="Verdana"/>
                <a:sym typeface="Verdana"/>
              </a:rPr>
              <a:t> </a:t>
            </a:r>
            <a:r>
              <a:rPr lang="en-US" sz="1600" b="0" i="0" u="none" strike="noStrike" cap="none" baseline="0" dirty="0" err="1" smtClean="0">
                <a:solidFill>
                  <a:schemeClr val="dk1"/>
                </a:solidFill>
                <a:latin typeface="Verdana"/>
                <a:ea typeface="Verdana"/>
                <a:cs typeface="Verdana"/>
                <a:sym typeface="Verdana"/>
              </a:rPr>
              <a:t>Ilmu</a:t>
            </a:r>
            <a:r>
              <a:rPr lang="en-US" sz="1600" b="0" i="0" u="none" strike="noStrike" cap="none" baseline="0" dirty="0" smtClean="0">
                <a:solidFill>
                  <a:schemeClr val="dk1"/>
                </a:solidFill>
                <a:latin typeface="Verdana"/>
                <a:ea typeface="Verdana"/>
                <a:cs typeface="Verdana"/>
                <a:sym typeface="Verdana"/>
              </a:rPr>
              <a:t> </a:t>
            </a:r>
            <a:r>
              <a:rPr lang="en-US" sz="1600" b="0" i="0" u="none" strike="noStrike" cap="none" baseline="0" dirty="0" err="1" smtClean="0">
                <a:solidFill>
                  <a:schemeClr val="dk1"/>
                </a:solidFill>
                <a:latin typeface="Verdana"/>
                <a:ea typeface="Verdana"/>
                <a:cs typeface="Verdana"/>
                <a:sym typeface="Verdana"/>
              </a:rPr>
              <a:t>Komputasi</a:t>
            </a:r>
            <a:endParaRPr lang="id-ID" sz="1600" b="0" i="0" u="none" strike="noStrike" cap="none" baseline="0" dirty="0" smtClean="0">
              <a:solidFill>
                <a:schemeClr val="dk1"/>
              </a:solidFill>
              <a:latin typeface="Verdana"/>
              <a:ea typeface="Verdana"/>
              <a:cs typeface="Verdana"/>
              <a:sym typeface="Verdana"/>
            </a:endParaRPr>
          </a:p>
          <a:p>
            <a:pPr marL="0" marR="0" lvl="0" indent="0" algn="l" rtl="0">
              <a:spcBef>
                <a:spcPts val="0"/>
              </a:spcBef>
              <a:spcAft>
                <a:spcPts val="0"/>
              </a:spcAft>
              <a:buClr>
                <a:schemeClr val="dk1"/>
              </a:buClr>
              <a:buSzPct val="25000"/>
              <a:buFont typeface="Verdana"/>
              <a:buNone/>
            </a:pPr>
            <a:r>
              <a:rPr lang="id-ID" sz="1600" dirty="0" smtClean="0">
                <a:solidFill>
                  <a:schemeClr val="dk1"/>
                </a:solidFill>
                <a:latin typeface="Verdana"/>
                <a:ea typeface="Verdana"/>
                <a:cs typeface="Verdana"/>
                <a:sym typeface="Verdana"/>
              </a:rPr>
              <a:t>Contributor:</a:t>
            </a:r>
          </a:p>
          <a:p>
            <a:pPr>
              <a:buSzPct val="25000"/>
            </a:pPr>
            <a:r>
              <a:rPr lang="id-ID" sz="1600" dirty="0" smtClean="0">
                <a:solidFill>
                  <a:schemeClr val="dk1"/>
                </a:solidFill>
                <a:latin typeface="Verdana"/>
                <a:ea typeface="Verdana"/>
                <a:cs typeface="Verdana"/>
                <a:sym typeface="Verdana"/>
              </a:rPr>
              <a:t>Dana S. Kusumo, Dawam Dwi Jatmiko Suwawi</a:t>
            </a:r>
          </a:p>
        </p:txBody>
      </p:sp>
      <p:sp>
        <p:nvSpPr>
          <p:cNvPr id="86" name="Shape 86"/>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dk1"/>
                </a:solidFill>
                <a:latin typeface="Verdana"/>
                <a:ea typeface="Verdana"/>
                <a:cs typeface="Verdana"/>
                <a:sym typeface="Verdana"/>
              </a:rPr>
              <a:t>26/08/2014</a:t>
            </a:r>
          </a:p>
        </p:txBody>
      </p:sp>
      <p:sp>
        <p:nvSpPr>
          <p:cNvPr id="87" name="Shape 87"/>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Literature review aim [3]</a:t>
            </a:r>
          </a:p>
        </p:txBody>
      </p:sp>
      <p:sp>
        <p:nvSpPr>
          <p:cNvPr id="160" name="Shape 160"/>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Integrate what others have done and said</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Criticize previous study</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Build bridges between related topics areas</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Identify the central issues in a field</a:t>
            </a:r>
          </a:p>
          <a:p>
            <a:pPr marL="346075" marR="0" lvl="0" indent="-346075" algn="l" rtl="0">
              <a:spcBef>
                <a:spcPts val="1800"/>
              </a:spcBef>
              <a:spcAft>
                <a:spcPts val="0"/>
              </a:spcAft>
              <a:buClr>
                <a:schemeClr val="dk1"/>
              </a:buClr>
              <a:buFont typeface="Verdana"/>
              <a:buNone/>
            </a:pPr>
            <a:endParaRPr sz="2400" b="0" i="0" u="none" strike="noStrike" cap="none" baseline="0">
              <a:solidFill>
                <a:schemeClr val="dk1"/>
              </a:solidFill>
              <a:latin typeface="Verdana"/>
              <a:ea typeface="Verdana"/>
              <a:cs typeface="Verdana"/>
              <a:sym typeface="Verdana"/>
            </a:endParaRPr>
          </a:p>
        </p:txBody>
      </p:sp>
      <p:sp>
        <p:nvSpPr>
          <p:cNvPr id="161" name="Shape 161"/>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162" name="Shape 162"/>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Use of Literature review [4]</a:t>
            </a:r>
          </a:p>
        </p:txBody>
      </p:sp>
      <p:sp>
        <p:nvSpPr>
          <p:cNvPr id="168" name="Shape 16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In the introduction: to frame the problem</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In a separate section: to review the literature</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At the end: to compare and contrast findings of the study</a:t>
            </a:r>
          </a:p>
        </p:txBody>
      </p:sp>
      <p:sp>
        <p:nvSpPr>
          <p:cNvPr id="169" name="Shape 169"/>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170" name="Shape 170"/>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Method</a:t>
            </a:r>
          </a:p>
        </p:txBody>
      </p:sp>
      <p:sp>
        <p:nvSpPr>
          <p:cNvPr id="176" name="Shape 176"/>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chemeClr val="dk1"/>
              </a:buClr>
              <a:buSzPct val="135000"/>
              <a:buFont typeface="Verdana"/>
              <a:buChar char="•"/>
            </a:pPr>
            <a:r>
              <a:rPr lang="id-ID" sz="2400" b="0" i="1" u="none" strike="noStrike" cap="none" baseline="0">
                <a:solidFill>
                  <a:schemeClr val="dk1"/>
                </a:solidFill>
                <a:latin typeface="Verdana"/>
                <a:ea typeface="Verdana"/>
                <a:cs typeface="Verdana"/>
                <a:sym typeface="Verdana"/>
              </a:rPr>
              <a:t>The Methodology should contain sufficient detail for readers to replicate the work done and obtain similar results.</a:t>
            </a:r>
            <a:r>
              <a:rPr lang="id-ID" sz="2400" b="0" i="0" u="none" strike="noStrike" cap="none" baseline="0">
                <a:solidFill>
                  <a:schemeClr val="dk1"/>
                </a:solidFill>
                <a:latin typeface="Verdana"/>
                <a:ea typeface="Verdana"/>
                <a:cs typeface="Verdana"/>
                <a:sym typeface="Verdana"/>
              </a:rPr>
              <a:t> [1]</a:t>
            </a:r>
          </a:p>
          <a:p>
            <a:pPr marL="593725" marR="0" lvl="1" indent="-187325" algn="l" rtl="0">
              <a:spcBef>
                <a:spcPts val="800"/>
              </a:spcBef>
              <a:spcAft>
                <a:spcPts val="0"/>
              </a:spcAft>
              <a:buClr>
                <a:srgbClr val="595959"/>
              </a:buClr>
              <a:buSzPct val="100000"/>
              <a:buFont typeface="Verdana"/>
              <a:buChar char="–"/>
            </a:pPr>
            <a:r>
              <a:rPr lang="id-ID" sz="2000" b="0" i="0" u="none" strike="noStrike" cap="none" baseline="0">
                <a:solidFill>
                  <a:schemeClr val="dk1"/>
                </a:solidFill>
                <a:latin typeface="Verdana"/>
                <a:ea typeface="Verdana"/>
                <a:cs typeface="Verdana"/>
                <a:sym typeface="Verdana"/>
              </a:rPr>
              <a:t>Another important thing of method for readers is also to </a:t>
            </a:r>
            <a:r>
              <a:rPr lang="id-ID" sz="2000" b="0" i="0" u="sng" strike="noStrike" cap="none" baseline="0">
                <a:solidFill>
                  <a:schemeClr val="dk1"/>
                </a:solidFill>
                <a:latin typeface="Verdana"/>
                <a:ea typeface="Verdana"/>
                <a:cs typeface="Verdana"/>
                <a:sym typeface="Verdana"/>
              </a:rPr>
              <a:t>understand and accept</a:t>
            </a:r>
            <a:r>
              <a:rPr lang="id-ID" sz="2000" b="0" i="0" u="none" strike="noStrike" cap="none" baseline="0">
                <a:solidFill>
                  <a:schemeClr val="dk1"/>
                </a:solidFill>
                <a:latin typeface="Verdana"/>
                <a:ea typeface="Verdana"/>
                <a:cs typeface="Verdana"/>
                <a:sym typeface="Verdana"/>
              </a:rPr>
              <a:t> your procedure</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Describe materials/tools/data and/or methods/steps of your research [2]</a:t>
            </a:r>
          </a:p>
          <a:p>
            <a:pPr marL="593725" marR="0" lvl="1" indent="-187325" algn="l" rtl="0">
              <a:spcBef>
                <a:spcPts val="800"/>
              </a:spcBef>
              <a:spcAft>
                <a:spcPts val="0"/>
              </a:spcAft>
              <a:buClr>
                <a:srgbClr val="595959"/>
              </a:buClr>
              <a:buSzPct val="100000"/>
              <a:buFont typeface="Verdana"/>
              <a:buChar char="–"/>
            </a:pPr>
            <a:r>
              <a:rPr lang="id-ID" sz="2000" b="0" i="0" u="none" strike="noStrike" cap="none" baseline="0">
                <a:solidFill>
                  <a:schemeClr val="dk1"/>
                </a:solidFill>
                <a:latin typeface="Verdana"/>
                <a:ea typeface="Verdana"/>
                <a:cs typeface="Verdana"/>
                <a:sym typeface="Verdana"/>
              </a:rPr>
              <a:t>Complete: refering to literature, your own</a:t>
            </a:r>
          </a:p>
          <a:p>
            <a:pPr marL="593725" marR="0" lvl="1" indent="-187325" algn="l" rtl="0">
              <a:spcBef>
                <a:spcPts val="800"/>
              </a:spcBef>
              <a:spcAft>
                <a:spcPts val="0"/>
              </a:spcAft>
              <a:buClr>
                <a:srgbClr val="595959"/>
              </a:buClr>
              <a:buSzPct val="100000"/>
              <a:buFont typeface="Verdana"/>
              <a:buChar char="–"/>
            </a:pPr>
            <a:r>
              <a:rPr lang="id-ID" sz="2000" b="0" i="0" u="none" strike="noStrike" cap="none" baseline="0">
                <a:solidFill>
                  <a:schemeClr val="dk1"/>
                </a:solidFill>
                <a:latin typeface="Verdana"/>
                <a:ea typeface="Verdana"/>
                <a:cs typeface="Verdana"/>
                <a:sym typeface="Verdana"/>
              </a:rPr>
              <a:t>Clear and concise : generally no more than 2 steps in one sentence, and in logical order</a:t>
            </a:r>
          </a:p>
        </p:txBody>
      </p:sp>
      <p:sp>
        <p:nvSpPr>
          <p:cNvPr id="177" name="Shape 177"/>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178" name="Shape 178"/>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3698542" y="97214"/>
            <a:ext cx="5121929" cy="1143000"/>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Why do I need to justify or give reasons for what I did? Isn’t it obvious? [2]</a:t>
            </a:r>
          </a:p>
        </p:txBody>
      </p:sp>
      <p:sp>
        <p:nvSpPr>
          <p:cNvPr id="184" name="Shape 184"/>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It may be obvious to you, but they are </a:t>
            </a:r>
            <a:r>
              <a:rPr lang="id-ID" sz="2400" b="0" i="0" u="sng" strike="noStrike" cap="none" baseline="0">
                <a:solidFill>
                  <a:schemeClr val="dk1"/>
                </a:solidFill>
                <a:latin typeface="Verdana"/>
                <a:ea typeface="Verdana"/>
                <a:cs typeface="Verdana"/>
                <a:sym typeface="Verdana"/>
              </a:rPr>
              <a:t>not always obvious</a:t>
            </a:r>
            <a:r>
              <a:rPr lang="id-ID" sz="2400" b="0" i="0" u="none" strike="noStrike" cap="none" baseline="0">
                <a:solidFill>
                  <a:schemeClr val="dk1"/>
                </a:solidFill>
                <a:latin typeface="Verdana"/>
                <a:ea typeface="Verdana"/>
                <a:cs typeface="Verdana"/>
                <a:sym typeface="Verdana"/>
              </a:rPr>
              <a:t> to your readers</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If you fail to provide justification for what you did, then </a:t>
            </a:r>
            <a:r>
              <a:rPr lang="id-ID" sz="2400" b="0" i="0" u="sng" strike="noStrike" cap="none" baseline="0">
                <a:solidFill>
                  <a:schemeClr val="dk1"/>
                </a:solidFill>
                <a:latin typeface="Verdana"/>
                <a:ea typeface="Verdana"/>
                <a:cs typeface="Verdana"/>
                <a:sym typeface="Verdana"/>
              </a:rPr>
              <a:t>the reader may not accept the validity of your choices</a:t>
            </a:r>
          </a:p>
          <a:p>
            <a:pPr marL="593725" marR="0" lvl="1" indent="-187325" algn="l" rtl="0">
              <a:spcBef>
                <a:spcPts val="800"/>
              </a:spcBef>
              <a:spcAft>
                <a:spcPts val="0"/>
              </a:spcAft>
              <a:buClr>
                <a:srgbClr val="595959"/>
              </a:buClr>
              <a:buSzPct val="100000"/>
              <a:buFont typeface="Verdana"/>
              <a:buChar char="–"/>
            </a:pPr>
            <a:r>
              <a:rPr lang="id-ID" sz="2000" b="0" i="0" u="none" strike="noStrike" cap="none" baseline="0">
                <a:solidFill>
                  <a:schemeClr val="dk1"/>
                </a:solidFill>
                <a:latin typeface="Verdana"/>
                <a:ea typeface="Verdana"/>
                <a:cs typeface="Verdana"/>
                <a:sym typeface="Verdana"/>
              </a:rPr>
              <a:t>Will  eventually affect the way they evaluate your work</a:t>
            </a:r>
          </a:p>
          <a:p>
            <a:pPr marL="346075" marR="0" lvl="0" indent="-346075" algn="l" rtl="0">
              <a:spcBef>
                <a:spcPts val="1800"/>
              </a:spcBef>
              <a:spcAft>
                <a:spcPts val="0"/>
              </a:spcAft>
              <a:buClr>
                <a:schemeClr val="dk1"/>
              </a:buClr>
              <a:buSzPct val="135000"/>
              <a:buFont typeface="Verdana"/>
              <a:buChar char="•"/>
            </a:pPr>
            <a:r>
              <a:rPr lang="id-ID" sz="2400" b="1" i="0" u="none" strike="noStrike" cap="none" baseline="0">
                <a:solidFill>
                  <a:schemeClr val="dk1"/>
                </a:solidFill>
                <a:latin typeface="Verdana"/>
                <a:ea typeface="Verdana"/>
                <a:cs typeface="Verdana"/>
                <a:sym typeface="Verdana"/>
              </a:rPr>
              <a:t>Frequent justification </a:t>
            </a:r>
            <a:r>
              <a:rPr lang="id-ID" sz="2400" b="0" i="0" u="sng" strike="noStrike" cap="none" baseline="0">
                <a:solidFill>
                  <a:schemeClr val="dk1"/>
                </a:solidFill>
                <a:latin typeface="Verdana"/>
                <a:ea typeface="Verdana"/>
                <a:cs typeface="Verdana"/>
                <a:sym typeface="Verdana"/>
              </a:rPr>
              <a:t>enables the reader to trust </a:t>
            </a:r>
            <a:r>
              <a:rPr lang="id-ID" sz="2400" b="0" i="0" u="none" strike="noStrike" cap="none" baseline="0">
                <a:solidFill>
                  <a:schemeClr val="dk1"/>
                </a:solidFill>
                <a:latin typeface="Verdana"/>
                <a:ea typeface="Verdana"/>
                <a:cs typeface="Verdana"/>
                <a:sym typeface="Verdana"/>
              </a:rPr>
              <a:t>the choices you made!!!</a:t>
            </a:r>
          </a:p>
        </p:txBody>
      </p:sp>
      <p:sp>
        <p:nvSpPr>
          <p:cNvPr id="185" name="Shape 185"/>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186" name="Shape 186"/>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3643951" y="228600"/>
            <a:ext cx="5122095"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Method: The model [1]</a:t>
            </a:r>
          </a:p>
        </p:txBody>
      </p:sp>
      <p:graphicFrame>
        <p:nvGraphicFramePr>
          <p:cNvPr id="192" name="Shape 192"/>
          <p:cNvGraphicFramePr/>
          <p:nvPr/>
        </p:nvGraphicFramePr>
        <p:xfrm>
          <a:off x="457200" y="1219200"/>
          <a:ext cx="8229600" cy="4873000"/>
        </p:xfrm>
        <a:graphic>
          <a:graphicData uri="http://schemas.openxmlformats.org/drawingml/2006/table">
            <a:tbl>
              <a:tblPr firstRow="1" bandRow="1">
                <a:noFill/>
                <a:tableStyleId>{5E97D00C-1552-4A4C-83B6-DF4EBE8679F6}</a:tableStyleId>
              </a:tblPr>
              <a:tblGrid>
                <a:gridCol w="586400"/>
                <a:gridCol w="7643200"/>
              </a:tblGrid>
              <a:tr h="2108475">
                <a:tc>
                  <a:txBody>
                    <a:bodyPr/>
                    <a:lstStyle/>
                    <a:p>
                      <a:pPr marL="0" marR="0" lvl="0" indent="0" algn="l" rtl="0">
                        <a:spcBef>
                          <a:spcPts val="0"/>
                        </a:spcBef>
                        <a:buSzPct val="25000"/>
                        <a:buNone/>
                      </a:pPr>
                      <a:r>
                        <a:rPr lang="id-ID" sz="1800" b="0" u="none" strike="noStrike" cap="none" baseline="0">
                          <a:solidFill>
                            <a:schemeClr val="dk1"/>
                          </a:solidFill>
                        </a:rPr>
                        <a:t>1</a:t>
                      </a:r>
                    </a:p>
                  </a:txBody>
                  <a:tcPr marL="91450" marR="91450" marT="45725" marB="45725">
                    <a:solidFill>
                      <a:srgbClr val="E9EDF4"/>
                    </a:solidFill>
                  </a:tcPr>
                </a:tc>
                <a:tc>
                  <a:txBody>
                    <a:bodyPr/>
                    <a:lstStyle/>
                    <a:p>
                      <a:pPr marL="0" marR="0" lvl="0" indent="0" algn="l" rtl="0">
                        <a:spcBef>
                          <a:spcPts val="0"/>
                        </a:spcBef>
                        <a:buSzPct val="25000"/>
                        <a:buNone/>
                      </a:pPr>
                      <a:r>
                        <a:rPr lang="id-ID" sz="1800" b="0" u="none" strike="noStrike" cap="none" baseline="0">
                          <a:solidFill>
                            <a:schemeClr val="dk1"/>
                          </a:solidFill>
                          <a:latin typeface="Verdana"/>
                          <a:ea typeface="Verdana"/>
                          <a:cs typeface="Verdana"/>
                          <a:sym typeface="Verdana"/>
                        </a:rPr>
                        <a:t>PROVIDE A GENERAL INTRODUCTION AND OVERVIEW OF THE MATERIALS/METHODS</a:t>
                      </a:r>
                    </a:p>
                    <a:p>
                      <a:pPr marL="0" marR="0" lvl="0" indent="0" algn="l" rtl="0">
                        <a:spcBef>
                          <a:spcPts val="0"/>
                        </a:spcBef>
                        <a:buNone/>
                      </a:pPr>
                      <a:endParaRPr sz="1800" b="0" u="none" strike="noStrike" cap="none" baseline="0">
                        <a:solidFill>
                          <a:schemeClr val="dk1"/>
                        </a:solidFill>
                        <a:latin typeface="Verdana"/>
                        <a:ea typeface="Verdana"/>
                        <a:cs typeface="Verdana"/>
                        <a:sym typeface="Verdana"/>
                      </a:endParaRPr>
                    </a:p>
                    <a:p>
                      <a:pPr marL="0" marR="0" lvl="0" indent="0" algn="l" rtl="0">
                        <a:spcBef>
                          <a:spcPts val="0"/>
                        </a:spcBef>
                        <a:buSzPct val="25000"/>
                        <a:buNone/>
                      </a:pPr>
                      <a:r>
                        <a:rPr lang="id-ID" sz="1800" b="0" u="none" strike="noStrike" cap="none" baseline="0">
                          <a:solidFill>
                            <a:schemeClr val="dk1"/>
                          </a:solidFill>
                          <a:latin typeface="Verdana"/>
                          <a:ea typeface="Verdana"/>
                          <a:cs typeface="Verdana"/>
                          <a:sym typeface="Verdana"/>
                        </a:rPr>
                        <a:t>RESTATE THE PURPOSE OF THE WORK</a:t>
                      </a:r>
                    </a:p>
                    <a:p>
                      <a:pPr marL="0" marR="0" lvl="0" indent="0" algn="l" rtl="0">
                        <a:spcBef>
                          <a:spcPts val="0"/>
                        </a:spcBef>
                        <a:buNone/>
                      </a:pPr>
                      <a:endParaRPr sz="1800" b="0" u="none" strike="noStrike" cap="none" baseline="0">
                        <a:solidFill>
                          <a:schemeClr val="dk1"/>
                        </a:solidFill>
                        <a:latin typeface="Verdana"/>
                        <a:ea typeface="Verdana"/>
                        <a:cs typeface="Verdana"/>
                        <a:sym typeface="Verdana"/>
                      </a:endParaRPr>
                    </a:p>
                    <a:p>
                      <a:pPr marL="0" marR="0" lvl="0" indent="0" algn="l" rtl="0">
                        <a:spcBef>
                          <a:spcPts val="0"/>
                        </a:spcBef>
                        <a:buSzPct val="25000"/>
                        <a:buNone/>
                      </a:pPr>
                      <a:r>
                        <a:rPr lang="id-ID" sz="1800" b="0" u="none" strike="noStrike" cap="none" baseline="0">
                          <a:solidFill>
                            <a:schemeClr val="dk1"/>
                          </a:solidFill>
                          <a:latin typeface="Verdana"/>
                          <a:ea typeface="Verdana"/>
                          <a:cs typeface="Verdana"/>
                          <a:sym typeface="Verdana"/>
                        </a:rPr>
                        <a:t>GIVE THE SOURCE OF MATERIALS/EQUIPMENT USED</a:t>
                      </a:r>
                    </a:p>
                    <a:p>
                      <a:pPr marL="0" marR="0" lvl="0" indent="0" algn="l" rtl="0">
                        <a:spcBef>
                          <a:spcPts val="0"/>
                        </a:spcBef>
                        <a:buNone/>
                      </a:pPr>
                      <a:endParaRPr sz="1800" b="0" u="none" strike="noStrike" cap="none" baseline="0">
                        <a:solidFill>
                          <a:schemeClr val="dk1"/>
                        </a:solidFill>
                        <a:latin typeface="Verdana"/>
                        <a:ea typeface="Verdana"/>
                        <a:cs typeface="Verdana"/>
                        <a:sym typeface="Verdana"/>
                      </a:endParaRPr>
                    </a:p>
                    <a:p>
                      <a:pPr marL="0" marR="0" lvl="0" indent="0" algn="l" rtl="0">
                        <a:spcBef>
                          <a:spcPts val="0"/>
                        </a:spcBef>
                        <a:buSzPct val="25000"/>
                        <a:buNone/>
                      </a:pPr>
                      <a:r>
                        <a:rPr lang="id-ID" sz="1800" b="0" u="none" strike="noStrike" cap="none" baseline="0">
                          <a:solidFill>
                            <a:schemeClr val="dk1"/>
                          </a:solidFill>
                          <a:latin typeface="Verdana"/>
                          <a:ea typeface="Verdana"/>
                          <a:cs typeface="Verdana"/>
                          <a:sym typeface="Verdana"/>
                        </a:rPr>
                        <a:t>SUPPLY ESSENTIAL BACKGROUND INFORMATION</a:t>
                      </a:r>
                    </a:p>
                  </a:txBody>
                  <a:tcPr marL="91450" marR="91450" marT="45725" marB="45725">
                    <a:solidFill>
                      <a:srgbClr val="E9EDF4"/>
                    </a:solidFill>
                  </a:tcPr>
                </a:tc>
              </a:tr>
              <a:tr h="1855450">
                <a:tc>
                  <a:txBody>
                    <a:bodyPr/>
                    <a:lstStyle/>
                    <a:p>
                      <a:pPr marL="0" marR="0" lvl="0" indent="0" algn="l" rtl="0">
                        <a:spcBef>
                          <a:spcPts val="0"/>
                        </a:spcBef>
                        <a:buSzPct val="25000"/>
                        <a:buNone/>
                      </a:pPr>
                      <a:r>
                        <a:rPr lang="id-ID" sz="1800" b="0" u="none" strike="noStrike" cap="none" baseline="0">
                          <a:solidFill>
                            <a:schemeClr val="dk1"/>
                          </a:solidFill>
                        </a:rPr>
                        <a:t>2</a:t>
                      </a:r>
                    </a:p>
                  </a:txBody>
                  <a:tcPr marL="91450" marR="91450" marT="45725" marB="45725"/>
                </a:tc>
                <a:tc>
                  <a:txBody>
                    <a:bodyPr/>
                    <a:lstStyle/>
                    <a:p>
                      <a:pPr marL="0" marR="0" lvl="0" indent="0" algn="l" rtl="0">
                        <a:spcBef>
                          <a:spcPts val="0"/>
                        </a:spcBef>
                        <a:buSzPct val="25000"/>
                        <a:buNone/>
                      </a:pPr>
                      <a:r>
                        <a:rPr lang="id-ID" sz="1800" b="0" u="none" strike="noStrike" cap="none" baseline="0">
                          <a:solidFill>
                            <a:schemeClr val="dk1"/>
                          </a:solidFill>
                        </a:rPr>
                        <a:t>PROVIDE SPECIFIC AND PRECISE DETAILS ABOUT MATERIALS AND METHODS (i.e. quantities, temperatures, duration, sequence, conditions, locations, sizes)</a:t>
                      </a:r>
                    </a:p>
                    <a:p>
                      <a:pPr marL="0" marR="0" lvl="0" indent="0" algn="l" rtl="0">
                        <a:spcBef>
                          <a:spcPts val="0"/>
                        </a:spcBef>
                        <a:buSzPct val="25000"/>
                        <a:buNone/>
                      </a:pPr>
                      <a:r>
                        <a:rPr lang="id-ID" sz="1800" b="0" u="none" strike="noStrike" cap="none" baseline="0">
                          <a:solidFill>
                            <a:schemeClr val="dk1"/>
                          </a:solidFill>
                        </a:rPr>
                        <a:t>JUSTIFY CHOICES MADE</a:t>
                      </a:r>
                    </a:p>
                    <a:p>
                      <a:pPr marL="0" marR="0" lvl="0" indent="0" algn="l" rtl="0">
                        <a:spcBef>
                          <a:spcPts val="0"/>
                        </a:spcBef>
                        <a:buNone/>
                      </a:pPr>
                      <a:endParaRPr sz="1800" b="0" u="none" strike="noStrike" cap="none" baseline="0">
                        <a:solidFill>
                          <a:schemeClr val="dk1"/>
                        </a:solidFill>
                      </a:endParaRPr>
                    </a:p>
                    <a:p>
                      <a:pPr marL="0" marR="0" lvl="0" indent="0" algn="l" rtl="0">
                        <a:spcBef>
                          <a:spcPts val="0"/>
                        </a:spcBef>
                        <a:buSzPct val="25000"/>
                        <a:buNone/>
                      </a:pPr>
                      <a:r>
                        <a:rPr lang="id-ID" sz="1800" b="0" u="none" strike="noStrike" cap="none" baseline="0">
                          <a:solidFill>
                            <a:schemeClr val="dk1"/>
                          </a:solidFill>
                        </a:rPr>
                        <a:t>INDICATE THAT APPROPRIATE CARE WAS TAKEN</a:t>
                      </a:r>
                    </a:p>
                  </a:txBody>
                  <a:tcPr marL="91450" marR="91450" marT="45725" marB="45725"/>
                </a:tc>
              </a:tr>
              <a:tr h="342050">
                <a:tc>
                  <a:txBody>
                    <a:bodyPr/>
                    <a:lstStyle/>
                    <a:p>
                      <a:pPr marL="0" marR="0" lvl="0" indent="0" algn="l" rtl="0">
                        <a:spcBef>
                          <a:spcPts val="0"/>
                        </a:spcBef>
                        <a:buSzPct val="25000"/>
                        <a:buNone/>
                      </a:pPr>
                      <a:r>
                        <a:rPr lang="id-ID" sz="1800" b="0" u="none" strike="noStrike" cap="none" baseline="0">
                          <a:solidFill>
                            <a:schemeClr val="dk1"/>
                          </a:solidFill>
                        </a:rPr>
                        <a:t>3</a:t>
                      </a:r>
                    </a:p>
                  </a:txBody>
                  <a:tcPr marL="91450" marR="91450" marT="45725" marB="45725"/>
                </a:tc>
                <a:tc>
                  <a:txBody>
                    <a:bodyPr/>
                    <a:lstStyle/>
                    <a:p>
                      <a:pPr marL="0" marR="0" lvl="0" indent="0" algn="l" rtl="0">
                        <a:spcBef>
                          <a:spcPts val="0"/>
                        </a:spcBef>
                        <a:buSzPct val="25000"/>
                        <a:buNone/>
                      </a:pPr>
                      <a:r>
                        <a:rPr lang="id-ID" sz="1800" b="0" u="none" strike="noStrike" cap="none" baseline="0">
                          <a:solidFill>
                            <a:schemeClr val="dk1"/>
                          </a:solidFill>
                        </a:rPr>
                        <a:t>RELATE MATERIALS/METHODS TO OTHER STUDIES</a:t>
                      </a:r>
                    </a:p>
                  </a:txBody>
                  <a:tcPr marL="91450" marR="91450" marT="45725" marB="45725"/>
                </a:tc>
              </a:tr>
              <a:tr h="342050">
                <a:tc>
                  <a:txBody>
                    <a:bodyPr/>
                    <a:lstStyle/>
                    <a:p>
                      <a:pPr marL="0" marR="0" lvl="0" indent="0" algn="l" rtl="0">
                        <a:spcBef>
                          <a:spcPts val="0"/>
                        </a:spcBef>
                        <a:buSzPct val="25000"/>
                        <a:buNone/>
                      </a:pPr>
                      <a:r>
                        <a:rPr lang="id-ID" sz="1800" b="0" u="none" strike="noStrike" cap="none" baseline="0">
                          <a:solidFill>
                            <a:schemeClr val="dk1"/>
                          </a:solidFill>
                        </a:rPr>
                        <a:t>4</a:t>
                      </a:r>
                    </a:p>
                  </a:txBody>
                  <a:tcPr marL="91450" marR="91450" marT="45725" marB="45725"/>
                </a:tc>
                <a:tc>
                  <a:txBody>
                    <a:bodyPr/>
                    <a:lstStyle/>
                    <a:p>
                      <a:pPr marL="0" marR="0" lvl="0" indent="0" algn="l" rtl="0">
                        <a:spcBef>
                          <a:spcPts val="0"/>
                        </a:spcBef>
                        <a:buSzPct val="25000"/>
                        <a:buNone/>
                      </a:pPr>
                      <a:r>
                        <a:rPr lang="id-ID" sz="1800" b="0" u="none" strike="noStrike" cap="none" baseline="0">
                          <a:solidFill>
                            <a:schemeClr val="dk1"/>
                          </a:solidFill>
                        </a:rPr>
                        <a:t>INDICATE WHERE PROBLEMS OCCURRED</a:t>
                      </a:r>
                    </a:p>
                  </a:txBody>
                  <a:tcPr marL="91450" marR="91450" marT="45725" marB="45725"/>
                </a:tc>
              </a:tr>
            </a:tbl>
          </a:graphicData>
        </a:graphic>
      </p:graphicFrame>
      <p:sp>
        <p:nvSpPr>
          <p:cNvPr id="193" name="Shape 193"/>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194" name="Shape 194"/>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3616655" y="228600"/>
            <a:ext cx="5149391"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Results [2]</a:t>
            </a:r>
          </a:p>
        </p:txBody>
      </p:sp>
      <p:sp>
        <p:nvSpPr>
          <p:cNvPr id="200" name="Shape 200"/>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It may be in a separate section (‘Results’) or integrated with the Discussion section (as ‘Results and Discussion’)</a:t>
            </a:r>
          </a:p>
          <a:p>
            <a:pPr marL="593725" marR="0" lvl="1" indent="-187325" algn="l" rtl="0">
              <a:spcBef>
                <a:spcPts val="800"/>
              </a:spcBef>
              <a:spcAft>
                <a:spcPts val="0"/>
              </a:spcAft>
              <a:buClr>
                <a:srgbClr val="595959"/>
              </a:buClr>
              <a:buSzPct val="100000"/>
              <a:buFont typeface="Verdana"/>
              <a:buChar char="–"/>
            </a:pPr>
            <a:r>
              <a:rPr lang="id-ID" sz="2000" b="0" i="0" u="none" strike="noStrike" cap="none" baseline="0">
                <a:solidFill>
                  <a:schemeClr val="dk1"/>
                </a:solidFill>
                <a:latin typeface="Verdana"/>
                <a:ea typeface="Verdana"/>
                <a:cs typeface="Verdana"/>
                <a:sym typeface="Verdana"/>
              </a:rPr>
              <a:t>Following slides are based on the Results as a separate section</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The standard is to present results with little or no interpretation or discussion</a:t>
            </a:r>
          </a:p>
          <a:p>
            <a:pPr marL="593725" marR="0" lvl="1" indent="-187325" algn="l" rtl="0">
              <a:spcBef>
                <a:spcPts val="800"/>
              </a:spcBef>
              <a:spcAft>
                <a:spcPts val="0"/>
              </a:spcAft>
              <a:buClr>
                <a:srgbClr val="595959"/>
              </a:buClr>
              <a:buSzPct val="100000"/>
              <a:buFont typeface="Verdana"/>
              <a:buChar char="–"/>
            </a:pPr>
            <a:r>
              <a:rPr lang="id-ID" sz="2000" b="0" i="0" u="none" strike="noStrike" cap="none" baseline="0">
                <a:solidFill>
                  <a:schemeClr val="dk1"/>
                </a:solidFill>
                <a:latin typeface="Verdana"/>
                <a:ea typeface="Verdana"/>
                <a:cs typeface="Verdana"/>
                <a:sym typeface="Verdana"/>
              </a:rPr>
              <a:t>The author must ‘show not tell’ the results (will be explained later)</a:t>
            </a:r>
          </a:p>
          <a:p>
            <a:pPr marL="346075" marR="0" lvl="0" indent="-140334" algn="l" rtl="0">
              <a:spcBef>
                <a:spcPts val="1800"/>
              </a:spcBef>
              <a:spcAft>
                <a:spcPts val="0"/>
              </a:spcAft>
              <a:buClr>
                <a:schemeClr val="dk1"/>
              </a:buClr>
              <a:buFont typeface="Verdana"/>
              <a:buNone/>
            </a:pPr>
            <a:endParaRPr sz="2400" b="0" i="0" u="none" strike="noStrike" cap="none" baseline="0">
              <a:solidFill>
                <a:schemeClr val="dk1"/>
              </a:solidFill>
              <a:latin typeface="Verdana"/>
              <a:ea typeface="Verdana"/>
              <a:cs typeface="Verdana"/>
              <a:sym typeface="Verdana"/>
            </a:endParaRPr>
          </a:p>
        </p:txBody>
      </p:sp>
      <p:sp>
        <p:nvSpPr>
          <p:cNvPr id="201" name="Shape 201"/>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202" name="Shape 202"/>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Results [2]</a:t>
            </a:r>
          </a:p>
        </p:txBody>
      </p:sp>
      <p:sp>
        <p:nvSpPr>
          <p:cNvPr id="208" name="Shape 20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chemeClr val="dk1"/>
              </a:buClr>
              <a:buSzPct val="135000"/>
              <a:buFont typeface="Verdana"/>
              <a:buChar char="•"/>
            </a:pPr>
            <a:r>
              <a:rPr lang="id-ID" sz="2200" b="0" i="0" u="none" strike="noStrike" cap="none" baseline="0">
                <a:solidFill>
                  <a:schemeClr val="dk1"/>
                </a:solidFill>
                <a:latin typeface="Verdana"/>
                <a:ea typeface="Verdana"/>
                <a:cs typeface="Verdana"/>
                <a:sym typeface="Verdana"/>
              </a:rPr>
              <a:t>Decide what results are representative</a:t>
            </a:r>
          </a:p>
          <a:p>
            <a:pPr marL="346075" marR="0" lvl="0" indent="-346075" algn="l" rtl="0">
              <a:spcBef>
                <a:spcPts val="1800"/>
              </a:spcBef>
              <a:spcAft>
                <a:spcPts val="0"/>
              </a:spcAft>
              <a:buClr>
                <a:schemeClr val="dk1"/>
              </a:buClr>
              <a:buSzPct val="135000"/>
              <a:buFont typeface="Verdana"/>
              <a:buChar char="•"/>
            </a:pPr>
            <a:r>
              <a:rPr lang="id-ID" sz="2200" b="0" i="0" u="none" strike="noStrike" cap="none" baseline="0">
                <a:solidFill>
                  <a:schemeClr val="dk1"/>
                </a:solidFill>
                <a:latin typeface="Verdana"/>
                <a:ea typeface="Verdana"/>
                <a:cs typeface="Verdana"/>
                <a:sym typeface="Verdana"/>
              </a:rPr>
              <a:t>Organize them in a sequence that </a:t>
            </a:r>
            <a:r>
              <a:rPr lang="id-ID" sz="2200" b="0" i="0" u="sng" strike="noStrike" cap="none" baseline="0">
                <a:solidFill>
                  <a:schemeClr val="dk1"/>
                </a:solidFill>
                <a:latin typeface="Verdana"/>
                <a:ea typeface="Verdana"/>
                <a:cs typeface="Verdana"/>
                <a:sym typeface="Verdana"/>
              </a:rPr>
              <a:t>highlights the answers</a:t>
            </a:r>
            <a:r>
              <a:rPr lang="id-ID" sz="2200" b="0" i="0" u="none" strike="noStrike" cap="none" baseline="0">
                <a:solidFill>
                  <a:schemeClr val="dk1"/>
                </a:solidFill>
                <a:latin typeface="Verdana"/>
                <a:ea typeface="Verdana"/>
                <a:cs typeface="Verdana"/>
                <a:sym typeface="Verdana"/>
              </a:rPr>
              <a:t> to the aims, hypotheses or questions</a:t>
            </a:r>
          </a:p>
          <a:p>
            <a:pPr marL="346075" marR="0" lvl="0" indent="-346075" algn="l" rtl="0">
              <a:spcBef>
                <a:spcPts val="1800"/>
              </a:spcBef>
              <a:spcAft>
                <a:spcPts val="0"/>
              </a:spcAft>
              <a:buClr>
                <a:schemeClr val="dk1"/>
              </a:buClr>
              <a:buSzPct val="135000"/>
              <a:buFont typeface="Verdana"/>
              <a:buChar char="•"/>
            </a:pPr>
            <a:r>
              <a:rPr lang="id-ID" sz="2200" b="0" i="0" u="none" strike="noStrike" cap="none" baseline="0">
                <a:solidFill>
                  <a:schemeClr val="dk1"/>
                </a:solidFill>
                <a:latin typeface="Verdana"/>
                <a:ea typeface="Verdana"/>
                <a:cs typeface="Verdana"/>
                <a:sym typeface="Verdana"/>
              </a:rPr>
              <a:t>Involve the use of figures and tables, </a:t>
            </a:r>
          </a:p>
          <a:p>
            <a:pPr marL="593725" marR="0" lvl="1" indent="-187325" algn="l" rtl="0">
              <a:spcBef>
                <a:spcPts val="800"/>
              </a:spcBef>
              <a:spcAft>
                <a:spcPts val="0"/>
              </a:spcAft>
              <a:buClr>
                <a:srgbClr val="595959"/>
              </a:buClr>
              <a:buSzPct val="97368"/>
              <a:buFont typeface="Verdana"/>
              <a:buChar char="–"/>
            </a:pPr>
            <a:r>
              <a:rPr lang="id-ID" sz="1850" b="0" i="0" u="none" strike="noStrike" cap="none" baseline="0">
                <a:solidFill>
                  <a:schemeClr val="dk1"/>
                </a:solidFill>
                <a:latin typeface="Verdana"/>
                <a:ea typeface="Verdana"/>
                <a:cs typeface="Verdana"/>
                <a:sym typeface="Verdana"/>
              </a:rPr>
              <a:t>commented on in the text {‘</a:t>
            </a:r>
            <a:r>
              <a:rPr lang="id-ID" sz="1850" b="1" i="0" u="none" strike="noStrike" cap="none" baseline="0">
                <a:solidFill>
                  <a:schemeClr val="dk1"/>
                </a:solidFill>
                <a:latin typeface="Verdana"/>
                <a:ea typeface="Verdana"/>
                <a:cs typeface="Verdana"/>
                <a:sym typeface="Verdana"/>
              </a:rPr>
              <a:t>showing not telling</a:t>
            </a:r>
            <a:r>
              <a:rPr lang="id-ID" sz="1850" b="0" i="0" u="none" strike="noStrike" cap="none" baseline="0">
                <a:solidFill>
                  <a:schemeClr val="dk1"/>
                </a:solidFill>
                <a:latin typeface="Verdana"/>
                <a:ea typeface="Verdana"/>
                <a:cs typeface="Verdana"/>
                <a:sym typeface="Verdana"/>
              </a:rPr>
              <a:t>’}</a:t>
            </a:r>
          </a:p>
          <a:p>
            <a:pPr marL="346075" marR="0" lvl="0" indent="-346075" algn="l" rtl="0">
              <a:spcBef>
                <a:spcPts val="1800"/>
              </a:spcBef>
              <a:spcAft>
                <a:spcPts val="0"/>
              </a:spcAft>
              <a:buClr>
                <a:schemeClr val="dk1"/>
              </a:buClr>
              <a:buSzPct val="135000"/>
              <a:buFont typeface="Verdana"/>
              <a:buChar char="•"/>
            </a:pPr>
            <a:r>
              <a:rPr lang="id-ID" sz="2200" b="0" i="0" u="none" strike="noStrike" cap="none" baseline="0">
                <a:solidFill>
                  <a:schemeClr val="dk1"/>
                </a:solidFill>
                <a:latin typeface="Verdana"/>
                <a:ea typeface="Verdana"/>
                <a:cs typeface="Verdana"/>
                <a:sym typeface="Verdana"/>
              </a:rPr>
              <a:t>Should also mention </a:t>
            </a:r>
            <a:r>
              <a:rPr lang="id-ID" sz="2200" b="0" i="0" u="sng" strike="noStrike" cap="none" baseline="0">
                <a:solidFill>
                  <a:schemeClr val="dk1"/>
                </a:solidFill>
                <a:latin typeface="Verdana"/>
                <a:ea typeface="Verdana"/>
                <a:cs typeface="Verdana"/>
                <a:sym typeface="Verdana"/>
              </a:rPr>
              <a:t>any important negative results</a:t>
            </a:r>
          </a:p>
          <a:p>
            <a:pPr marL="593725" marR="0" lvl="1" indent="-187325" algn="l" rtl="0">
              <a:spcBef>
                <a:spcPts val="800"/>
              </a:spcBef>
              <a:spcAft>
                <a:spcPts val="0"/>
              </a:spcAft>
              <a:buClr>
                <a:srgbClr val="595959"/>
              </a:buClr>
              <a:buSzPct val="97368"/>
              <a:buFont typeface="Verdana"/>
              <a:buChar char="–"/>
            </a:pPr>
            <a:r>
              <a:rPr lang="id-ID" sz="1850" b="0" i="0" u="sng" strike="noStrike" cap="none" baseline="0">
                <a:solidFill>
                  <a:schemeClr val="dk1"/>
                </a:solidFill>
                <a:latin typeface="Verdana"/>
                <a:ea typeface="Verdana"/>
                <a:cs typeface="Verdana"/>
                <a:sym typeface="Verdana"/>
              </a:rPr>
              <a:t>Comment</a:t>
            </a:r>
            <a:r>
              <a:rPr lang="id-ID" sz="1850" b="0" i="0" u="none" strike="noStrike" cap="none" baseline="0">
                <a:solidFill>
                  <a:schemeClr val="dk1"/>
                </a:solidFill>
                <a:latin typeface="Verdana"/>
                <a:ea typeface="Verdana"/>
                <a:cs typeface="Verdana"/>
                <a:sym typeface="Verdana"/>
              </a:rPr>
              <a:t> them in </a:t>
            </a:r>
            <a:r>
              <a:rPr lang="id-ID" sz="1850" b="0" i="0" u="sng" strike="noStrike" cap="none" baseline="0">
                <a:solidFill>
                  <a:schemeClr val="dk1"/>
                </a:solidFill>
                <a:latin typeface="Verdana"/>
                <a:ea typeface="Verdana"/>
                <a:cs typeface="Verdana"/>
                <a:sym typeface="Verdana"/>
              </a:rPr>
              <a:t>discussion section</a:t>
            </a:r>
            <a:r>
              <a:rPr lang="id-ID" sz="1850" b="0" i="0" u="none" strike="noStrike" cap="none" baseline="0">
                <a:solidFill>
                  <a:schemeClr val="dk1"/>
                </a:solidFill>
                <a:latin typeface="Verdana"/>
                <a:ea typeface="Verdana"/>
                <a:cs typeface="Verdana"/>
                <a:sym typeface="Verdana"/>
              </a:rPr>
              <a:t>!</a:t>
            </a:r>
          </a:p>
          <a:p>
            <a:pPr marL="346075" marR="0" lvl="0" indent="-346075" algn="l" rtl="0">
              <a:spcBef>
                <a:spcPts val="1800"/>
              </a:spcBef>
              <a:spcAft>
                <a:spcPts val="0"/>
              </a:spcAft>
              <a:buClr>
                <a:schemeClr val="dk1"/>
              </a:buClr>
              <a:buSzPct val="135000"/>
              <a:buFont typeface="Verdana"/>
              <a:buChar char="•"/>
            </a:pPr>
            <a:r>
              <a:rPr lang="id-ID" sz="2200" b="0" i="0" u="none" strike="noStrike" cap="none" baseline="0">
                <a:solidFill>
                  <a:schemeClr val="dk1"/>
                </a:solidFill>
                <a:latin typeface="Verdana"/>
                <a:ea typeface="Verdana"/>
                <a:cs typeface="Verdana"/>
                <a:sym typeface="Verdana"/>
              </a:rPr>
              <a:t>Reporting your results simply and clearly</a:t>
            </a:r>
          </a:p>
          <a:p>
            <a:pPr marL="593725" marR="0" lvl="1" indent="-187325" algn="l" rtl="0">
              <a:spcBef>
                <a:spcPts val="800"/>
              </a:spcBef>
              <a:spcAft>
                <a:spcPts val="0"/>
              </a:spcAft>
              <a:buClr>
                <a:srgbClr val="595959"/>
              </a:buClr>
              <a:buSzPct val="97368"/>
              <a:buFont typeface="Verdana"/>
              <a:buChar char="–"/>
            </a:pPr>
            <a:r>
              <a:rPr lang="id-ID" sz="1850" b="0" i="0" u="none" strike="noStrike" cap="none" baseline="0">
                <a:solidFill>
                  <a:schemeClr val="dk1"/>
                </a:solidFill>
                <a:latin typeface="Verdana"/>
                <a:ea typeface="Verdana"/>
                <a:cs typeface="Verdana"/>
                <a:sym typeface="Verdana"/>
              </a:rPr>
              <a:t>If your reviewer cannot understand your results, then your contribution will be lost</a:t>
            </a:r>
          </a:p>
        </p:txBody>
      </p:sp>
      <p:sp>
        <p:nvSpPr>
          <p:cNvPr id="209" name="Shape 209"/>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210" name="Shape 210"/>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3684896" y="228600"/>
            <a:ext cx="5081152"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“Showing not telling’ the results [2]</a:t>
            </a:r>
          </a:p>
        </p:txBody>
      </p:sp>
      <p:sp>
        <p:nvSpPr>
          <p:cNvPr id="216" name="Shape 216"/>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lnSpc>
                <a:spcPct val="80000"/>
              </a:lnSpc>
              <a:spcBef>
                <a:spcPts val="0"/>
              </a:spcBef>
              <a:spcAft>
                <a:spcPts val="0"/>
              </a:spcAft>
              <a:buClr>
                <a:schemeClr val="dk1"/>
              </a:buClr>
              <a:buSzPct val="25000"/>
              <a:buFont typeface="Verdana"/>
              <a:buNone/>
            </a:pPr>
            <a:r>
              <a:rPr lang="id-ID" sz="2050" b="0" i="1" u="none" strike="noStrike" cap="none" baseline="0">
                <a:solidFill>
                  <a:schemeClr val="dk1"/>
                </a:solidFill>
                <a:latin typeface="Verdana"/>
                <a:ea typeface="Verdana"/>
                <a:cs typeface="Verdana"/>
                <a:sym typeface="Verdana"/>
              </a:rPr>
              <a:t>“Rather than telling the reader that a result is  interesting or significant, show them how it is interesting or significant … show the reader that they need to know to come to their own conclusion about the result.“ </a:t>
            </a:r>
            <a:r>
              <a:rPr lang="id-ID" sz="1700" b="0" i="0" u="none" strike="noStrike" cap="none" baseline="0">
                <a:solidFill>
                  <a:schemeClr val="dk1"/>
                </a:solidFill>
                <a:latin typeface="Verdana"/>
                <a:ea typeface="Verdana"/>
                <a:cs typeface="Verdana"/>
                <a:sym typeface="Verdana"/>
              </a:rPr>
              <a:t>Professor of ecology Ken Lertzman of the Simon Fraser University</a:t>
            </a:r>
          </a:p>
          <a:p>
            <a:pPr marL="346075" marR="0" lvl="0" indent="-346075" algn="l" rtl="0">
              <a:lnSpc>
                <a:spcPct val="80000"/>
              </a:lnSpc>
              <a:spcBef>
                <a:spcPts val="1800"/>
              </a:spcBef>
              <a:spcAft>
                <a:spcPts val="0"/>
              </a:spcAft>
              <a:buClr>
                <a:schemeClr val="dk1"/>
              </a:buClr>
              <a:buSzPct val="131785"/>
              <a:buFont typeface="Verdana"/>
              <a:buChar char="•"/>
            </a:pPr>
            <a:r>
              <a:rPr lang="id-ID" sz="2050" b="0" i="0" u="none" strike="noStrike" cap="none" baseline="0">
                <a:solidFill>
                  <a:schemeClr val="dk1"/>
                </a:solidFill>
                <a:latin typeface="Verdana"/>
                <a:ea typeface="Verdana"/>
                <a:cs typeface="Verdana"/>
                <a:sym typeface="Verdana"/>
              </a:rPr>
              <a:t>Example</a:t>
            </a:r>
          </a:p>
          <a:p>
            <a:pPr marL="346075" marR="0" lvl="0" indent="-346075" algn="l" rtl="0">
              <a:lnSpc>
                <a:spcPct val="80000"/>
              </a:lnSpc>
              <a:spcBef>
                <a:spcPts val="1800"/>
              </a:spcBef>
              <a:spcAft>
                <a:spcPts val="0"/>
              </a:spcAft>
              <a:buClr>
                <a:schemeClr val="dk1"/>
              </a:buClr>
              <a:buSzPct val="25000"/>
              <a:buFont typeface="Verdana"/>
              <a:buNone/>
            </a:pPr>
            <a:r>
              <a:rPr lang="id-ID" sz="2050" b="0" i="0" u="none" strike="noStrike" cap="none" baseline="0">
                <a:solidFill>
                  <a:schemeClr val="dk1"/>
                </a:solidFill>
                <a:latin typeface="Verdana"/>
                <a:ea typeface="Verdana"/>
                <a:cs typeface="Verdana"/>
                <a:sym typeface="Verdana"/>
              </a:rPr>
              <a:t>“S1. *The large difference in mean size between population C and population D is particularly </a:t>
            </a:r>
            <a:r>
              <a:rPr lang="id-ID" sz="2050" b="0" i="1" u="none" strike="noStrike" cap="none" baseline="0">
                <a:solidFill>
                  <a:schemeClr val="dk1"/>
                </a:solidFill>
                <a:latin typeface="Verdana"/>
                <a:ea typeface="Verdana"/>
                <a:cs typeface="Verdana"/>
                <a:sym typeface="Verdana"/>
              </a:rPr>
              <a:t>interesting</a:t>
            </a:r>
            <a:r>
              <a:rPr lang="id-ID" sz="2050" b="0" i="0" u="none" strike="noStrike" cap="none" baseline="0">
                <a:solidFill>
                  <a:schemeClr val="dk1"/>
                </a:solidFill>
                <a:latin typeface="Verdana"/>
                <a:ea typeface="Verdana"/>
                <a:cs typeface="Verdana"/>
                <a:sym typeface="Verdana"/>
              </a:rPr>
              <a:t>.” ➔ the adjective </a:t>
            </a:r>
            <a:r>
              <a:rPr lang="id-ID" sz="2050" b="0" i="1" u="none" strike="noStrike" cap="none" baseline="0">
                <a:solidFill>
                  <a:schemeClr val="dk1"/>
                </a:solidFill>
                <a:latin typeface="Verdana"/>
                <a:ea typeface="Verdana"/>
                <a:cs typeface="Verdana"/>
                <a:sym typeface="Verdana"/>
              </a:rPr>
              <a:t>interesting </a:t>
            </a:r>
            <a:r>
              <a:rPr lang="id-ID" sz="2050" b="0" i="0" u="none" strike="noStrike" cap="none" baseline="0">
                <a:solidFill>
                  <a:schemeClr val="dk1"/>
                </a:solidFill>
                <a:latin typeface="Verdana"/>
                <a:ea typeface="Verdana"/>
                <a:cs typeface="Verdana"/>
                <a:sym typeface="Verdana"/>
              </a:rPr>
              <a:t>may be not definite for the reader</a:t>
            </a:r>
          </a:p>
          <a:p>
            <a:pPr marL="346075" marR="0" lvl="0" indent="-346075" algn="l" rtl="0">
              <a:lnSpc>
                <a:spcPct val="80000"/>
              </a:lnSpc>
              <a:spcBef>
                <a:spcPts val="1800"/>
              </a:spcBef>
              <a:spcAft>
                <a:spcPts val="0"/>
              </a:spcAft>
              <a:buClr>
                <a:schemeClr val="dk1"/>
              </a:buClr>
              <a:buSzPct val="25000"/>
              <a:buFont typeface="Verdana"/>
              <a:buNone/>
            </a:pPr>
            <a:r>
              <a:rPr lang="id-ID" sz="2050" b="0" i="0" u="none" strike="noStrike" cap="none" baseline="0">
                <a:solidFill>
                  <a:schemeClr val="dk1"/>
                </a:solidFill>
                <a:latin typeface="Verdana"/>
                <a:ea typeface="Verdana"/>
                <a:cs typeface="Verdana"/>
                <a:sym typeface="Verdana"/>
              </a:rPr>
              <a:t>“S2. While the mean size generally varies among populations by only a few cm, the mean size in populations C and D </a:t>
            </a:r>
            <a:r>
              <a:rPr lang="id-ID" sz="2050" b="0" i="1" u="none" strike="noStrike" cap="none" baseline="0">
                <a:solidFill>
                  <a:schemeClr val="dk1"/>
                </a:solidFill>
                <a:latin typeface="Verdana"/>
                <a:ea typeface="Verdana"/>
                <a:cs typeface="Verdana"/>
                <a:sym typeface="Verdana"/>
              </a:rPr>
              <a:t>differed by </a:t>
            </a:r>
            <a:r>
              <a:rPr lang="id-ID" sz="2050" b="0" i="0" u="none" strike="noStrike" cap="none" baseline="0">
                <a:solidFill>
                  <a:schemeClr val="dk1"/>
                </a:solidFill>
                <a:latin typeface="Verdana"/>
                <a:ea typeface="Verdana"/>
                <a:cs typeface="Verdana"/>
                <a:sym typeface="Verdana"/>
              </a:rPr>
              <a:t>25 cm. Two hypotheses could account for this, …” ➔ the author gave the readers sufficient information to find that the result is interesting</a:t>
            </a:r>
          </a:p>
        </p:txBody>
      </p:sp>
      <p:sp>
        <p:nvSpPr>
          <p:cNvPr id="217" name="Shape 217"/>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218" name="Shape 218"/>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3712189" y="228600"/>
            <a:ext cx="5053856"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“Showing not telling’ the results: tables and figures [2]</a:t>
            </a:r>
          </a:p>
        </p:txBody>
      </p:sp>
      <p:sp>
        <p:nvSpPr>
          <p:cNvPr id="224" name="Shape 224"/>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lnSpc>
                <a:spcPct val="80000"/>
              </a:lnSpc>
              <a:spcBef>
                <a:spcPts val="0"/>
              </a:spcBef>
              <a:spcAft>
                <a:spcPts val="0"/>
              </a:spcAft>
              <a:buClr>
                <a:schemeClr val="dk1"/>
              </a:buClr>
              <a:buSzPct val="25000"/>
              <a:buFont typeface="Verdana"/>
              <a:buNone/>
            </a:pPr>
            <a:r>
              <a:rPr lang="id-ID" sz="1500" b="0" i="1" u="none" strike="noStrike" cap="none" baseline="0">
                <a:solidFill>
                  <a:schemeClr val="dk1"/>
                </a:solidFill>
                <a:latin typeface="Verdana"/>
                <a:ea typeface="Verdana"/>
                <a:cs typeface="Verdana"/>
                <a:sym typeface="Verdana"/>
              </a:rPr>
              <a:t>“When writing Results sections you should use the tables and figures to illustrate points in the text, rather than making them the subject of your text.“ </a:t>
            </a:r>
            <a:r>
              <a:rPr lang="id-ID" sz="1250" b="0" i="0" u="none" strike="noStrike" cap="none" baseline="0">
                <a:solidFill>
                  <a:schemeClr val="dk1"/>
                </a:solidFill>
                <a:latin typeface="Verdana"/>
                <a:ea typeface="Verdana"/>
                <a:cs typeface="Verdana"/>
                <a:sym typeface="Verdana"/>
              </a:rPr>
              <a:t>Professor of ecology Ken Lertzman of the Simon Fraser University</a:t>
            </a:r>
          </a:p>
          <a:p>
            <a:pPr marL="346075" marR="0" lvl="0" indent="-346075" algn="l" rtl="0">
              <a:lnSpc>
                <a:spcPct val="80000"/>
              </a:lnSpc>
              <a:spcBef>
                <a:spcPts val="1800"/>
              </a:spcBef>
              <a:spcAft>
                <a:spcPts val="0"/>
              </a:spcAft>
              <a:buClr>
                <a:schemeClr val="dk1"/>
              </a:buClr>
              <a:buSzPct val="135000"/>
              <a:buFont typeface="Verdana"/>
              <a:buChar char="•"/>
            </a:pPr>
            <a:r>
              <a:rPr lang="id-ID" sz="1500" b="0" i="0" u="none" strike="noStrike" cap="none" baseline="0">
                <a:solidFill>
                  <a:schemeClr val="dk1"/>
                </a:solidFill>
                <a:latin typeface="Verdana"/>
                <a:ea typeface="Verdana"/>
                <a:cs typeface="Verdana"/>
                <a:sym typeface="Verdana"/>
              </a:rPr>
              <a:t>Example (S1 should be rewritten as S2)</a:t>
            </a:r>
          </a:p>
          <a:p>
            <a:pPr marL="346075" marR="0" lvl="0" indent="-346075" algn="l" rtl="0">
              <a:lnSpc>
                <a:spcPct val="80000"/>
              </a:lnSpc>
              <a:spcBef>
                <a:spcPts val="1800"/>
              </a:spcBef>
              <a:spcAft>
                <a:spcPts val="0"/>
              </a:spcAft>
              <a:buClr>
                <a:schemeClr val="dk1"/>
              </a:buClr>
              <a:buSzPct val="25000"/>
              <a:buFont typeface="Verdana"/>
              <a:buNone/>
            </a:pPr>
            <a:r>
              <a:rPr lang="id-ID" sz="1500" b="0" i="0" u="none" strike="noStrike" cap="none" baseline="0">
                <a:solidFill>
                  <a:schemeClr val="dk1"/>
                </a:solidFill>
                <a:latin typeface="Verdana"/>
                <a:ea typeface="Verdana"/>
                <a:cs typeface="Verdana"/>
                <a:sym typeface="Verdana"/>
              </a:rPr>
              <a:t>“S1. *Figure 4 shows the relationship between the numbers of species A and species B.” </a:t>
            </a:r>
          </a:p>
          <a:p>
            <a:pPr marL="346075" marR="0" lvl="0" indent="-346075" algn="l" rtl="0">
              <a:lnSpc>
                <a:spcPct val="80000"/>
              </a:lnSpc>
              <a:spcBef>
                <a:spcPts val="1800"/>
              </a:spcBef>
              <a:spcAft>
                <a:spcPts val="0"/>
              </a:spcAft>
              <a:buClr>
                <a:schemeClr val="dk1"/>
              </a:buClr>
              <a:buSzPct val="25000"/>
              <a:buFont typeface="Verdana"/>
              <a:buNone/>
            </a:pPr>
            <a:r>
              <a:rPr lang="id-ID" sz="1500" b="0" i="0" u="none" strike="noStrike" cap="none" baseline="0">
                <a:solidFill>
                  <a:schemeClr val="dk1"/>
                </a:solidFill>
                <a:latin typeface="Verdana"/>
                <a:ea typeface="Verdana"/>
                <a:cs typeface="Verdana"/>
                <a:sym typeface="Verdana"/>
              </a:rPr>
              <a:t>	➔ just </a:t>
            </a:r>
            <a:r>
              <a:rPr lang="id-ID" sz="1500" b="0" i="0" u="sng" strike="noStrike" cap="none" baseline="0">
                <a:solidFill>
                  <a:schemeClr val="dk1"/>
                </a:solidFill>
                <a:latin typeface="Verdana"/>
                <a:ea typeface="Verdana"/>
                <a:cs typeface="Verdana"/>
                <a:sym typeface="Verdana"/>
              </a:rPr>
              <a:t>telling</a:t>
            </a:r>
            <a:r>
              <a:rPr lang="id-ID" sz="1500" b="0" i="0" u="none" strike="noStrike" cap="none" baseline="0">
                <a:solidFill>
                  <a:schemeClr val="dk1"/>
                </a:solidFill>
                <a:latin typeface="Verdana"/>
                <a:ea typeface="Verdana"/>
                <a:cs typeface="Verdana"/>
                <a:sym typeface="Verdana"/>
              </a:rPr>
              <a:t>, readers can already see in the figure</a:t>
            </a:r>
          </a:p>
          <a:p>
            <a:pPr marL="346075" marR="0" lvl="0" indent="-346075" algn="l" rtl="0">
              <a:lnSpc>
                <a:spcPct val="80000"/>
              </a:lnSpc>
              <a:spcBef>
                <a:spcPts val="1800"/>
              </a:spcBef>
              <a:spcAft>
                <a:spcPts val="0"/>
              </a:spcAft>
              <a:buClr>
                <a:schemeClr val="dk1"/>
              </a:buClr>
              <a:buSzPct val="25000"/>
              <a:buFont typeface="Verdana"/>
              <a:buNone/>
            </a:pPr>
            <a:r>
              <a:rPr lang="id-ID" sz="1500" b="0" i="0" u="none" strike="noStrike" cap="none" baseline="0">
                <a:solidFill>
                  <a:schemeClr val="dk1"/>
                </a:solidFill>
                <a:latin typeface="Verdana"/>
                <a:ea typeface="Verdana"/>
                <a:cs typeface="Verdana"/>
                <a:sym typeface="Verdana"/>
              </a:rPr>
              <a:t>	➔ reader will make their own interpretation, which may be wrong interpretation</a:t>
            </a:r>
          </a:p>
          <a:p>
            <a:pPr marL="346075" marR="0" lvl="0" indent="-346075" algn="l" rtl="0">
              <a:lnSpc>
                <a:spcPct val="80000"/>
              </a:lnSpc>
              <a:spcBef>
                <a:spcPts val="1800"/>
              </a:spcBef>
              <a:spcAft>
                <a:spcPts val="0"/>
              </a:spcAft>
              <a:buClr>
                <a:schemeClr val="dk1"/>
              </a:buClr>
              <a:buSzPct val="25000"/>
              <a:buFont typeface="Verdana"/>
              <a:buNone/>
            </a:pPr>
            <a:r>
              <a:rPr lang="id-ID" sz="1500" b="0" i="0" u="none" strike="noStrike" cap="none" baseline="0">
                <a:solidFill>
                  <a:schemeClr val="dk1"/>
                </a:solidFill>
                <a:latin typeface="Verdana"/>
                <a:ea typeface="Verdana"/>
                <a:cs typeface="Verdana"/>
                <a:sym typeface="Verdana"/>
              </a:rPr>
              <a:t>“S2. The abundances of species A and B were inversely related (Figure 4).” </a:t>
            </a:r>
          </a:p>
          <a:p>
            <a:pPr marL="346075" marR="0" lvl="0" indent="-346075" algn="l" rtl="0">
              <a:lnSpc>
                <a:spcPct val="80000"/>
              </a:lnSpc>
              <a:spcBef>
                <a:spcPts val="1800"/>
              </a:spcBef>
              <a:spcAft>
                <a:spcPts val="0"/>
              </a:spcAft>
              <a:buClr>
                <a:schemeClr val="dk1"/>
              </a:buClr>
              <a:buSzPct val="25000"/>
              <a:buFont typeface="Verdana"/>
              <a:buNone/>
            </a:pPr>
            <a:r>
              <a:rPr lang="id-ID" sz="1500" b="0" i="0" u="none" strike="noStrike" cap="none" baseline="0">
                <a:solidFill>
                  <a:schemeClr val="dk1"/>
                </a:solidFill>
                <a:latin typeface="Verdana"/>
                <a:ea typeface="Verdana"/>
                <a:cs typeface="Verdana"/>
                <a:sym typeface="Verdana"/>
              </a:rPr>
              <a:t>	➔ focus on the meaning that can be inferred from the figure </a:t>
            </a:r>
          </a:p>
          <a:p>
            <a:pPr marL="346075" marR="0" lvl="0" indent="-346075" algn="l" rtl="0">
              <a:lnSpc>
                <a:spcPct val="80000"/>
              </a:lnSpc>
              <a:spcBef>
                <a:spcPts val="1800"/>
              </a:spcBef>
              <a:spcAft>
                <a:spcPts val="0"/>
              </a:spcAft>
              <a:buClr>
                <a:schemeClr val="dk1"/>
              </a:buClr>
              <a:buSzPct val="25000"/>
              <a:buFont typeface="Verdana"/>
              <a:buNone/>
            </a:pPr>
            <a:r>
              <a:rPr lang="id-ID" sz="1500" b="0" i="0" u="none" strike="noStrike" cap="none" baseline="0">
                <a:solidFill>
                  <a:schemeClr val="dk1"/>
                </a:solidFill>
                <a:latin typeface="Verdana"/>
                <a:ea typeface="Verdana"/>
                <a:cs typeface="Verdana"/>
                <a:sym typeface="Verdana"/>
              </a:rPr>
              <a:t>	➔ guide the readers towards the interpretation that you want them to have</a:t>
            </a:r>
          </a:p>
        </p:txBody>
      </p:sp>
      <p:sp>
        <p:nvSpPr>
          <p:cNvPr id="225" name="Shape 225"/>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226" name="Shape 226"/>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a:xfrm>
            <a:off x="3698542" y="228600"/>
            <a:ext cx="5067505"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Difference between reporting and interpreting [2]</a:t>
            </a:r>
          </a:p>
        </p:txBody>
      </p:sp>
      <p:sp>
        <p:nvSpPr>
          <p:cNvPr id="232" name="Shape 232"/>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lnSpc>
                <a:spcPct val="80000"/>
              </a:lnSpc>
              <a:spcBef>
                <a:spcPts val="0"/>
              </a:spcBef>
              <a:spcAft>
                <a:spcPts val="0"/>
              </a:spcAft>
              <a:buClr>
                <a:schemeClr val="dk1"/>
              </a:buClr>
              <a:buSzPct val="135000"/>
              <a:buFont typeface="Verdana"/>
              <a:buChar char="•"/>
            </a:pPr>
            <a:r>
              <a:rPr lang="id-ID" sz="2200" b="0" i="0" u="none" strike="noStrike" cap="none" baseline="0">
                <a:solidFill>
                  <a:schemeClr val="dk1"/>
                </a:solidFill>
                <a:latin typeface="Verdana"/>
                <a:ea typeface="Verdana"/>
                <a:cs typeface="Verdana"/>
                <a:sym typeface="Verdana"/>
              </a:rPr>
              <a:t>In (a separated) Result section, the interpretations are limited to highlight the importance of the data for the readers without adding any subjective/personal comments</a:t>
            </a:r>
          </a:p>
          <a:p>
            <a:pPr marL="346075" marR="0" lvl="0" indent="-346075" algn="l" rtl="0">
              <a:lnSpc>
                <a:spcPct val="80000"/>
              </a:lnSpc>
              <a:spcBef>
                <a:spcPts val="1800"/>
              </a:spcBef>
              <a:spcAft>
                <a:spcPts val="0"/>
              </a:spcAft>
              <a:buClr>
                <a:schemeClr val="dk1"/>
              </a:buClr>
              <a:buSzPct val="25000"/>
              <a:buFont typeface="Verdana"/>
              <a:buNone/>
            </a:pPr>
            <a:r>
              <a:rPr lang="id-ID" sz="2200" b="1" i="0" u="none" strike="noStrike" cap="none" baseline="0">
                <a:solidFill>
                  <a:schemeClr val="dk1"/>
                </a:solidFill>
                <a:latin typeface="Verdana"/>
                <a:ea typeface="Verdana"/>
                <a:cs typeface="Verdana"/>
                <a:sym typeface="Verdana"/>
              </a:rPr>
              <a:t>Example for Result section (S1) and  Result and Discussion section (S2)</a:t>
            </a:r>
          </a:p>
          <a:p>
            <a:pPr marL="346075" marR="0" lvl="0" indent="-346075" algn="l" rtl="0">
              <a:lnSpc>
                <a:spcPct val="80000"/>
              </a:lnSpc>
              <a:spcBef>
                <a:spcPts val="1800"/>
              </a:spcBef>
              <a:spcAft>
                <a:spcPts val="0"/>
              </a:spcAft>
              <a:buClr>
                <a:schemeClr val="dk1"/>
              </a:buClr>
              <a:buSzPct val="198000"/>
              <a:buFont typeface="Verdana"/>
              <a:buChar char="•"/>
            </a:pPr>
            <a:r>
              <a:rPr lang="id-ID" sz="1500" b="0" i="0" u="none" strike="noStrike" cap="none" baseline="0">
                <a:solidFill>
                  <a:schemeClr val="dk1"/>
                </a:solidFill>
                <a:latin typeface="Verdana"/>
                <a:ea typeface="Verdana"/>
                <a:cs typeface="Verdana"/>
                <a:sym typeface="Verdana"/>
              </a:rPr>
              <a:t>S1. The duration of exposure to running water had a pronounced effect on cumulative seed germination percentages (Fig. 2). Seeds exposed to the 2-day treatment had the highest cumulative germination (84%), 1.25 times that of the 12-h or 5-day groups and four times that of controls. ➔ </a:t>
            </a:r>
            <a:r>
              <a:rPr lang="id-ID" sz="2200" b="0" i="0" u="sng" strike="noStrike" cap="none" baseline="0">
                <a:solidFill>
                  <a:schemeClr val="dk1"/>
                </a:solidFill>
                <a:latin typeface="Verdana"/>
                <a:ea typeface="Verdana"/>
                <a:cs typeface="Verdana"/>
                <a:sym typeface="Verdana"/>
              </a:rPr>
              <a:t>objective reporting</a:t>
            </a:r>
          </a:p>
          <a:p>
            <a:pPr marL="346075" marR="0" lvl="0" indent="-346075" algn="l" rtl="0">
              <a:lnSpc>
                <a:spcPct val="80000"/>
              </a:lnSpc>
              <a:spcBef>
                <a:spcPts val="1800"/>
              </a:spcBef>
              <a:spcAft>
                <a:spcPts val="0"/>
              </a:spcAft>
              <a:buClr>
                <a:schemeClr val="dk1"/>
              </a:buClr>
              <a:buSzPct val="198000"/>
              <a:buFont typeface="Verdana"/>
              <a:buChar char="•"/>
            </a:pPr>
            <a:r>
              <a:rPr lang="id-ID" sz="1500" b="0" i="0" u="none" strike="noStrike" cap="none" baseline="0">
                <a:solidFill>
                  <a:schemeClr val="dk1"/>
                </a:solidFill>
                <a:latin typeface="Verdana"/>
                <a:ea typeface="Verdana"/>
                <a:cs typeface="Verdana"/>
                <a:sym typeface="Verdana"/>
              </a:rPr>
              <a:t>S2. The results of the germination experiment (Fig. 2) suggest that the optimal time for running-water treatment is 2 days. This group showed the highest cumulative germination (84%), with longer (5 d) or shorter (12 h) exposures producing smaller gains in germination when compared to the control group. ➔ </a:t>
            </a:r>
            <a:r>
              <a:rPr lang="id-ID" sz="2200" b="0" i="0" u="sng" strike="noStrike" cap="none" baseline="0">
                <a:solidFill>
                  <a:schemeClr val="dk1"/>
                </a:solidFill>
                <a:latin typeface="Verdana"/>
                <a:ea typeface="Verdana"/>
                <a:cs typeface="Verdana"/>
                <a:sym typeface="Verdana"/>
              </a:rPr>
              <a:t>subjective/personal interpretation</a:t>
            </a:r>
          </a:p>
        </p:txBody>
      </p:sp>
      <p:sp>
        <p:nvSpPr>
          <p:cNvPr id="233" name="Shape 233"/>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234" name="Shape 234"/>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698542" y="228600"/>
            <a:ext cx="5067505"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Aim of this slide</a:t>
            </a:r>
          </a:p>
        </p:txBody>
      </p:sp>
      <p:sp>
        <p:nvSpPr>
          <p:cNvPr id="93" name="Shape 93"/>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To review academic writing structure (part I)</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To inform milestones of TA1 (part II)</a:t>
            </a:r>
          </a:p>
        </p:txBody>
      </p:sp>
      <p:sp>
        <p:nvSpPr>
          <p:cNvPr id="94" name="Shape 94"/>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95" name="Shape 95"/>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3684896" y="228600"/>
            <a:ext cx="5081152"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Discussion [1][2]</a:t>
            </a:r>
          </a:p>
        </p:txBody>
      </p:sp>
      <p:sp>
        <p:nvSpPr>
          <p:cNvPr id="241" name="Shape 241"/>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chemeClr val="dk1"/>
              </a:buClr>
              <a:buSzPct val="135000"/>
              <a:buFont typeface="Verdana"/>
              <a:buChar char="•"/>
            </a:pPr>
            <a:r>
              <a:rPr lang="id-ID" sz="2200" b="0" i="0" u="none" strike="noStrike" cap="none" baseline="0">
                <a:solidFill>
                  <a:schemeClr val="dk1"/>
                </a:solidFill>
                <a:latin typeface="Verdana"/>
                <a:ea typeface="Verdana"/>
                <a:cs typeface="Verdana"/>
                <a:sym typeface="Verdana"/>
              </a:rPr>
              <a:t>Sound both convincing and credible at the same time. </a:t>
            </a:r>
          </a:p>
          <a:p>
            <a:pPr marL="593725" marR="0" lvl="1" indent="-187325" algn="l" rtl="0">
              <a:spcBef>
                <a:spcPts val="800"/>
              </a:spcBef>
              <a:spcAft>
                <a:spcPts val="0"/>
              </a:spcAft>
              <a:buClr>
                <a:srgbClr val="595959"/>
              </a:buClr>
              <a:buSzPct val="97368"/>
              <a:buFont typeface="Verdana"/>
              <a:buChar char="–"/>
            </a:pPr>
            <a:r>
              <a:rPr lang="id-ID" sz="1850" b="0" i="0" u="none" strike="noStrike" cap="none" baseline="0">
                <a:solidFill>
                  <a:schemeClr val="dk1"/>
                </a:solidFill>
                <a:latin typeface="Verdana"/>
                <a:ea typeface="Verdana"/>
                <a:cs typeface="Verdana"/>
                <a:sym typeface="Verdana"/>
              </a:rPr>
              <a:t>by being positive about your own limitations</a:t>
            </a:r>
          </a:p>
          <a:p>
            <a:pPr marL="593725" marR="0" lvl="1" indent="-187325" algn="l" rtl="0">
              <a:spcBef>
                <a:spcPts val="800"/>
              </a:spcBef>
              <a:spcAft>
                <a:spcPts val="0"/>
              </a:spcAft>
              <a:buClr>
                <a:srgbClr val="595959"/>
              </a:buClr>
              <a:buSzPct val="97368"/>
              <a:buFont typeface="Verdana"/>
              <a:buChar char="–"/>
            </a:pPr>
            <a:r>
              <a:rPr lang="id-ID" sz="1850" b="0" i="0" u="none" strike="noStrike" cap="none" baseline="0">
                <a:solidFill>
                  <a:schemeClr val="dk1"/>
                </a:solidFill>
                <a:latin typeface="Verdana"/>
                <a:ea typeface="Verdana"/>
                <a:cs typeface="Verdana"/>
                <a:sym typeface="Verdana"/>
              </a:rPr>
              <a:t>by being constructive when discussing what you believe to be the limitations of others.</a:t>
            </a:r>
          </a:p>
          <a:p>
            <a:pPr marL="346075" marR="0" lvl="0" indent="-346075" algn="l" rtl="0">
              <a:spcBef>
                <a:spcPts val="1800"/>
              </a:spcBef>
              <a:spcAft>
                <a:spcPts val="0"/>
              </a:spcAft>
              <a:buClr>
                <a:schemeClr val="dk1"/>
              </a:buClr>
              <a:buSzPct val="135000"/>
              <a:buFont typeface="Verdana"/>
              <a:buChar char="•"/>
            </a:pPr>
            <a:r>
              <a:rPr lang="id-ID" sz="2200" b="0" i="0" u="none" strike="noStrike" cap="none" baseline="0">
                <a:solidFill>
                  <a:schemeClr val="dk1"/>
                </a:solidFill>
                <a:latin typeface="Verdana"/>
                <a:ea typeface="Verdana"/>
                <a:cs typeface="Verdana"/>
                <a:sym typeface="Verdana"/>
              </a:rPr>
              <a:t>Interpret your results without repeating them</a:t>
            </a:r>
          </a:p>
          <a:p>
            <a:pPr marL="346075" marR="0" lvl="0" indent="-346075" algn="l" rtl="0">
              <a:spcBef>
                <a:spcPts val="1800"/>
              </a:spcBef>
              <a:spcAft>
                <a:spcPts val="0"/>
              </a:spcAft>
              <a:buClr>
                <a:schemeClr val="dk1"/>
              </a:buClr>
              <a:buSzPct val="135000"/>
              <a:buFont typeface="Verdana"/>
              <a:buChar char="•"/>
            </a:pPr>
            <a:r>
              <a:rPr lang="id-ID" sz="2200" b="0" i="0" u="none" strike="noStrike" cap="none" baseline="0">
                <a:solidFill>
                  <a:schemeClr val="dk1"/>
                </a:solidFill>
                <a:latin typeface="Verdana"/>
                <a:ea typeface="Verdana"/>
                <a:cs typeface="Verdana"/>
                <a:sym typeface="Verdana"/>
              </a:rPr>
              <a:t>The Discussion/Conclusion moves away from that narrow section to a wider, more general focus. </a:t>
            </a:r>
          </a:p>
          <a:p>
            <a:pPr marL="346075" marR="0" lvl="0" indent="-346075" algn="l" rtl="0">
              <a:spcBef>
                <a:spcPts val="1800"/>
              </a:spcBef>
              <a:spcAft>
                <a:spcPts val="0"/>
              </a:spcAft>
              <a:buClr>
                <a:schemeClr val="dk1"/>
              </a:buClr>
              <a:buSzPct val="135000"/>
              <a:buFont typeface="Verdana"/>
              <a:buChar char="•"/>
            </a:pPr>
            <a:r>
              <a:rPr lang="id-ID" sz="2200" b="0" i="0" u="none" strike="noStrike" cap="none" baseline="0">
                <a:solidFill>
                  <a:schemeClr val="dk1"/>
                </a:solidFill>
                <a:latin typeface="Verdana"/>
                <a:ea typeface="Verdana"/>
                <a:cs typeface="Verdana"/>
                <a:sym typeface="Verdana"/>
              </a:rPr>
              <a:t>The Discussion looks back at the points made in the Introduction to </a:t>
            </a:r>
            <a:r>
              <a:rPr lang="id-ID" sz="2200" b="0" i="0" u="sng" strike="noStrike" cap="none" baseline="0">
                <a:solidFill>
                  <a:schemeClr val="dk1"/>
                </a:solidFill>
                <a:latin typeface="Verdana"/>
                <a:ea typeface="Verdana"/>
                <a:cs typeface="Verdana"/>
                <a:sym typeface="Verdana"/>
              </a:rPr>
              <a:t>answers</a:t>
            </a:r>
            <a:r>
              <a:rPr lang="id-ID" sz="2200" b="0" i="0" u="none" strike="noStrike" cap="none" baseline="0">
                <a:solidFill>
                  <a:schemeClr val="dk1"/>
                </a:solidFill>
                <a:latin typeface="Verdana"/>
                <a:ea typeface="Verdana"/>
                <a:cs typeface="Verdana"/>
                <a:sym typeface="Verdana"/>
              </a:rPr>
              <a:t> to the aims, hypotheses or questions</a:t>
            </a:r>
          </a:p>
        </p:txBody>
      </p:sp>
      <p:sp>
        <p:nvSpPr>
          <p:cNvPr id="242" name="Shape 242"/>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243" name="Shape 243"/>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title"/>
          </p:nvPr>
        </p:nvSpPr>
        <p:spPr>
          <a:xfrm>
            <a:off x="3671248" y="228600"/>
            <a:ext cx="5094799"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Structure of the discussion [2]</a:t>
            </a:r>
          </a:p>
        </p:txBody>
      </p:sp>
      <p:sp>
        <p:nvSpPr>
          <p:cNvPr id="249" name="Shape 249"/>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Do my data </a:t>
            </a:r>
            <a:r>
              <a:rPr lang="id-ID" sz="2400" b="0" i="0" u="sng" strike="noStrike" cap="none" baseline="0">
                <a:solidFill>
                  <a:schemeClr val="dk1"/>
                </a:solidFill>
                <a:latin typeface="Verdana"/>
                <a:ea typeface="Verdana"/>
                <a:cs typeface="Verdana"/>
                <a:sym typeface="Verdana"/>
              </a:rPr>
              <a:t>support</a:t>
            </a:r>
            <a:r>
              <a:rPr lang="id-ID" sz="2400" b="0" i="0" u="none" strike="noStrike" cap="none" baseline="0">
                <a:solidFill>
                  <a:schemeClr val="dk1"/>
                </a:solidFill>
                <a:latin typeface="Verdana"/>
                <a:ea typeface="Verdana"/>
                <a:cs typeface="Verdana"/>
                <a:sym typeface="Verdana"/>
              </a:rPr>
              <a:t> what I set out to demonstrate at the beginning of the paper?</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What is </a:t>
            </a:r>
            <a:r>
              <a:rPr lang="id-ID" sz="2400" b="0" i="0" u="sng" strike="noStrike" cap="none" baseline="0">
                <a:solidFill>
                  <a:schemeClr val="dk1"/>
                </a:solidFill>
                <a:latin typeface="Verdana"/>
                <a:ea typeface="Verdana"/>
                <a:cs typeface="Verdana"/>
                <a:sym typeface="Verdana"/>
              </a:rPr>
              <a:t>my personal interpretation of my findings</a:t>
            </a:r>
            <a:r>
              <a:rPr lang="id-ID" sz="2400" b="0" i="0" u="none" strike="noStrike" cap="none" baseline="0">
                <a:solidFill>
                  <a:schemeClr val="dk1"/>
                </a:solidFill>
                <a:latin typeface="Verdana"/>
                <a:ea typeface="Verdana"/>
                <a:cs typeface="Verdana"/>
                <a:sym typeface="Verdana"/>
              </a:rPr>
              <a:t>?</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What </a:t>
            </a:r>
            <a:r>
              <a:rPr lang="id-ID" sz="2400" b="0" i="0" u="sng" strike="noStrike" cap="none" baseline="0">
                <a:solidFill>
                  <a:schemeClr val="dk1"/>
                </a:solidFill>
                <a:latin typeface="Verdana"/>
                <a:ea typeface="Verdana"/>
                <a:cs typeface="Verdana"/>
                <a:sym typeface="Verdana"/>
              </a:rPr>
              <a:t>other possible interpretations </a:t>
            </a:r>
            <a:r>
              <a:rPr lang="id-ID" sz="2400" b="0" i="0" u="none" strike="noStrike" cap="none" baseline="0">
                <a:solidFill>
                  <a:schemeClr val="dk1"/>
                </a:solidFill>
                <a:latin typeface="Verdana"/>
                <a:ea typeface="Verdana"/>
                <a:cs typeface="Verdana"/>
                <a:sym typeface="Verdana"/>
              </a:rPr>
              <a:t>are there?</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What are </a:t>
            </a:r>
            <a:r>
              <a:rPr lang="id-ID" sz="2400" b="0" i="0" u="sng" strike="noStrike" cap="none" baseline="0">
                <a:solidFill>
                  <a:schemeClr val="dk1"/>
                </a:solidFill>
                <a:latin typeface="Verdana"/>
                <a:ea typeface="Verdana"/>
                <a:cs typeface="Verdana"/>
                <a:sym typeface="Verdana"/>
              </a:rPr>
              <a:t>the limitations of my study</a:t>
            </a:r>
            <a:r>
              <a:rPr lang="id-ID" sz="2400" b="0" i="0" u="none" strike="noStrike" cap="none" baseline="0">
                <a:solidFill>
                  <a:schemeClr val="dk1"/>
                </a:solidFill>
                <a:latin typeface="Verdana"/>
                <a:ea typeface="Verdana"/>
                <a:cs typeface="Verdana"/>
                <a:sym typeface="Verdana"/>
              </a:rPr>
              <a:t>? What </a:t>
            </a:r>
            <a:r>
              <a:rPr lang="id-ID" sz="2400" b="0" i="0" u="sng" strike="noStrike" cap="none" baseline="0">
                <a:solidFill>
                  <a:schemeClr val="dk1"/>
                </a:solidFill>
                <a:latin typeface="Verdana"/>
                <a:ea typeface="Verdana"/>
                <a:cs typeface="Verdana"/>
                <a:sym typeface="Verdana"/>
              </a:rPr>
              <a:t>other factors could have influenced my findings</a:t>
            </a:r>
            <a:r>
              <a:rPr lang="id-ID" sz="2400" b="0" i="0" u="none" strike="noStrike" cap="none" baseline="0">
                <a:solidFill>
                  <a:schemeClr val="dk1"/>
                </a:solidFill>
                <a:latin typeface="Verdana"/>
                <a:ea typeface="Verdana"/>
                <a:cs typeface="Verdana"/>
                <a:sym typeface="Verdana"/>
              </a:rPr>
              <a:t>?</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Have I </a:t>
            </a:r>
            <a:r>
              <a:rPr lang="id-ID" sz="2400" b="0" i="0" u="sng" strike="noStrike" cap="none" baseline="0">
                <a:solidFill>
                  <a:schemeClr val="dk1"/>
                </a:solidFill>
                <a:latin typeface="Verdana"/>
                <a:ea typeface="Verdana"/>
                <a:cs typeface="Verdana"/>
                <a:sym typeface="Verdana"/>
              </a:rPr>
              <a:t>reported everything </a:t>
            </a:r>
            <a:r>
              <a:rPr lang="id-ID" sz="2400" b="0" i="0" u="none" strike="noStrike" cap="none" baseline="0">
                <a:solidFill>
                  <a:schemeClr val="dk1"/>
                </a:solidFill>
                <a:latin typeface="Verdana"/>
                <a:ea typeface="Verdana"/>
                <a:cs typeface="Verdana"/>
                <a:sym typeface="Verdana"/>
              </a:rPr>
              <a:t>that could make my </a:t>
            </a:r>
            <a:r>
              <a:rPr lang="id-ID" sz="2400" b="0" i="0" u="sng" strike="noStrike" cap="none" baseline="0">
                <a:solidFill>
                  <a:schemeClr val="dk1"/>
                </a:solidFill>
                <a:latin typeface="Verdana"/>
                <a:ea typeface="Verdana"/>
                <a:cs typeface="Verdana"/>
                <a:sym typeface="Verdana"/>
              </a:rPr>
              <a:t>findings invalid</a:t>
            </a:r>
            <a:r>
              <a:rPr lang="id-ID" sz="2400" b="0" i="0" u="none" strike="noStrike" cap="none" baseline="0">
                <a:solidFill>
                  <a:schemeClr val="dk1"/>
                </a:solidFill>
                <a:latin typeface="Verdana"/>
                <a:ea typeface="Verdana"/>
                <a:cs typeface="Verdana"/>
                <a:sym typeface="Verdana"/>
              </a:rPr>
              <a:t>?</a:t>
            </a:r>
          </a:p>
        </p:txBody>
      </p:sp>
      <p:sp>
        <p:nvSpPr>
          <p:cNvPr id="250" name="Shape 250"/>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251" name="Shape 251"/>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3643951" y="228600"/>
            <a:ext cx="5122095"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Conclusion [2]</a:t>
            </a:r>
          </a:p>
        </p:txBody>
      </p:sp>
      <p:sp>
        <p:nvSpPr>
          <p:cNvPr id="257" name="Shape 257"/>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a very brief revisit of the most important findings</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suggestions for improvements</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recommendations for future work</a:t>
            </a:r>
          </a:p>
        </p:txBody>
      </p:sp>
      <p:sp>
        <p:nvSpPr>
          <p:cNvPr id="258" name="Shape 258"/>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259" name="Shape 259"/>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3603007" y="228600"/>
            <a:ext cx="516303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500" b="1" i="0" u="none" strike="noStrike" cap="none" baseline="0">
                <a:solidFill>
                  <a:schemeClr val="lt1"/>
                </a:solidFill>
                <a:latin typeface="Verdana"/>
                <a:ea typeface="Verdana"/>
                <a:cs typeface="Verdana"/>
                <a:sym typeface="Verdana"/>
              </a:rPr>
              <a:t>Conclusion compared to introduction and abstract [2]</a:t>
            </a:r>
          </a:p>
        </p:txBody>
      </p:sp>
      <p:sp>
        <p:nvSpPr>
          <p:cNvPr id="265" name="Shape 265"/>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does not provide background details</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gives more emphasis to the findings</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must add value (typically contained in the recommendations, implications and areas for future research)</a:t>
            </a:r>
          </a:p>
        </p:txBody>
      </p:sp>
      <p:sp>
        <p:nvSpPr>
          <p:cNvPr id="266" name="Shape 266"/>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267" name="Shape 267"/>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Shape 272"/>
          <p:cNvSpPr txBox="1">
            <a:spLocks noGrp="1"/>
          </p:cNvSpPr>
          <p:nvPr>
            <p:ph type="title"/>
          </p:nvPr>
        </p:nvSpPr>
        <p:spPr>
          <a:xfrm>
            <a:off x="3671248" y="228600"/>
            <a:ext cx="5094799"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Abstract: Definition </a:t>
            </a:r>
          </a:p>
        </p:txBody>
      </p:sp>
      <p:sp>
        <p:nvSpPr>
          <p:cNvPr id="273" name="Shape 273"/>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chemeClr val="dk1"/>
              </a:buClr>
              <a:buSzPct val="25000"/>
              <a:buFont typeface="Verdana"/>
              <a:buNone/>
            </a:pPr>
            <a:r>
              <a:rPr lang="id-ID" sz="2400" b="0" i="0" u="none" strike="noStrike" cap="none" baseline="0">
                <a:solidFill>
                  <a:schemeClr val="dk1"/>
                </a:solidFill>
                <a:latin typeface="Verdana"/>
                <a:ea typeface="Verdana"/>
                <a:cs typeface="Verdana"/>
                <a:sym typeface="Verdana"/>
              </a:rPr>
              <a:t>“An abstract is a succinct summary of a longer piece of work, usually academic in nature, which is published in isolation from the main text and should therefore stand on its own and be understandable without reference to the longer piece. It should report the latter's essential facts, and should not exaggerate or contain material that is not there.”</a:t>
            </a:r>
          </a:p>
          <a:p>
            <a:pPr marL="346075" marR="0" lvl="0" indent="-346075" algn="l" rtl="0">
              <a:spcBef>
                <a:spcPts val="1800"/>
              </a:spcBef>
              <a:spcAft>
                <a:spcPts val="0"/>
              </a:spcAft>
              <a:buClr>
                <a:schemeClr val="dk1"/>
              </a:buClr>
              <a:buSzPct val="25000"/>
              <a:buFont typeface="Verdana"/>
              <a:buNone/>
            </a:pPr>
            <a:r>
              <a:rPr lang="id-ID" sz="3000" b="0" i="0" u="none" strike="noStrike" cap="none" baseline="0">
                <a:solidFill>
                  <a:schemeClr val="dk1"/>
                </a:solidFill>
                <a:latin typeface="Verdana"/>
                <a:ea typeface="Verdana"/>
                <a:cs typeface="Verdana"/>
                <a:sym typeface="Verdana"/>
              </a:rPr>
              <a:t>http://www.emeraldinsight.com/authors/guides/write/abstracts.htm</a:t>
            </a:r>
          </a:p>
        </p:txBody>
      </p:sp>
      <p:sp>
        <p:nvSpPr>
          <p:cNvPr id="274" name="Shape 274"/>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275" name="Shape 275"/>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3630303" y="228600"/>
            <a:ext cx="5135743"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When should I write the Abstract?</a:t>
            </a:r>
          </a:p>
        </p:txBody>
      </p:sp>
      <p:sp>
        <p:nvSpPr>
          <p:cNvPr id="281" name="Shape 281"/>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Usually experienced writers always write the Abstract</a:t>
            </a:r>
          </a:p>
        </p:txBody>
      </p:sp>
      <p:sp>
        <p:nvSpPr>
          <p:cNvPr id="282" name="Shape 282"/>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283" name="Shape 283"/>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Shape 289"/>
          <p:cNvSpPr txBox="1">
            <a:spLocks noGrp="1"/>
          </p:cNvSpPr>
          <p:nvPr>
            <p:ph type="title"/>
          </p:nvPr>
        </p:nvSpPr>
        <p:spPr>
          <a:xfrm>
            <a:off x="3684896" y="228600"/>
            <a:ext cx="5081152"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Type of abstract [2]</a:t>
            </a:r>
          </a:p>
        </p:txBody>
      </p:sp>
      <p:sp>
        <p:nvSpPr>
          <p:cNvPr id="290" name="Shape 290"/>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lnSpc>
                <a:spcPct val="80000"/>
              </a:lnSpc>
              <a:spcBef>
                <a:spcPts val="0"/>
              </a:spcBef>
              <a:spcAft>
                <a:spcPts val="0"/>
              </a:spcAft>
              <a:buClr>
                <a:schemeClr val="dk1"/>
              </a:buClr>
              <a:buSzPct val="25000"/>
              <a:buFont typeface="Verdana"/>
              <a:buNone/>
            </a:pPr>
            <a:r>
              <a:rPr lang="id-ID" sz="1500" b="0" i="0" u="sng" strike="noStrike" cap="none" baseline="0">
                <a:solidFill>
                  <a:schemeClr val="dk1"/>
                </a:solidFill>
                <a:latin typeface="Verdana"/>
                <a:ea typeface="Verdana"/>
                <a:cs typeface="Verdana"/>
                <a:sym typeface="Verdana"/>
              </a:rPr>
              <a:t>Unstructured abstract</a:t>
            </a:r>
          </a:p>
          <a:p>
            <a:pPr marL="346075" marR="0" lvl="0" indent="-346075" algn="l" rtl="0">
              <a:lnSpc>
                <a:spcPct val="80000"/>
              </a:lnSpc>
              <a:spcBef>
                <a:spcPts val="1800"/>
              </a:spcBef>
              <a:spcAft>
                <a:spcPts val="0"/>
              </a:spcAft>
              <a:buClr>
                <a:schemeClr val="dk1"/>
              </a:buClr>
              <a:buSzPct val="135000"/>
              <a:buFont typeface="Verdana"/>
              <a:buChar char="•"/>
            </a:pPr>
            <a:r>
              <a:rPr lang="id-ID" sz="1500" b="0" i="0" u="none" strike="noStrike" cap="none" baseline="0">
                <a:solidFill>
                  <a:schemeClr val="dk1"/>
                </a:solidFill>
                <a:latin typeface="Verdana"/>
                <a:ea typeface="Verdana"/>
                <a:cs typeface="Verdana"/>
                <a:sym typeface="Verdana"/>
              </a:rPr>
              <a:t>A single paragraph of between 100–250 words containing a very brief summary of each of the main sections of your paper</a:t>
            </a:r>
          </a:p>
          <a:p>
            <a:pPr marL="346075" marR="0" lvl="0" indent="-346075" algn="l" rtl="0">
              <a:lnSpc>
                <a:spcPct val="80000"/>
              </a:lnSpc>
              <a:spcBef>
                <a:spcPts val="1800"/>
              </a:spcBef>
              <a:spcAft>
                <a:spcPts val="0"/>
              </a:spcAft>
              <a:buClr>
                <a:schemeClr val="dk1"/>
              </a:buClr>
              <a:buSzPct val="25000"/>
              <a:buFont typeface="Verdana"/>
              <a:buNone/>
            </a:pPr>
            <a:r>
              <a:rPr lang="id-ID" sz="1500" b="0" i="0" u="sng" strike="noStrike" cap="none" baseline="0">
                <a:solidFill>
                  <a:schemeClr val="dk1"/>
                </a:solidFill>
                <a:latin typeface="Verdana"/>
                <a:ea typeface="Verdana"/>
                <a:cs typeface="Verdana"/>
                <a:sym typeface="Verdana"/>
              </a:rPr>
              <a:t>Structured abstract</a:t>
            </a:r>
          </a:p>
          <a:p>
            <a:pPr marL="346075" marR="0" lvl="0" indent="-346075" algn="l" rtl="0">
              <a:lnSpc>
                <a:spcPct val="80000"/>
              </a:lnSpc>
              <a:spcBef>
                <a:spcPts val="1800"/>
              </a:spcBef>
              <a:spcAft>
                <a:spcPts val="0"/>
              </a:spcAft>
              <a:buClr>
                <a:schemeClr val="dk1"/>
              </a:buClr>
              <a:buSzPct val="135000"/>
              <a:buFont typeface="Verdana"/>
              <a:buChar char="•"/>
            </a:pPr>
            <a:r>
              <a:rPr lang="id-ID" sz="1500" b="0" i="0" u="none" strike="noStrike" cap="none" baseline="0">
                <a:solidFill>
                  <a:schemeClr val="dk1"/>
                </a:solidFill>
                <a:latin typeface="Verdana"/>
                <a:ea typeface="Verdana"/>
                <a:cs typeface="Verdana"/>
                <a:sym typeface="Verdana"/>
              </a:rPr>
              <a:t>The same as above but divided into several short sections </a:t>
            </a:r>
          </a:p>
          <a:p>
            <a:pPr marL="346075" marR="0" lvl="0" indent="-346075" algn="l" rtl="0">
              <a:lnSpc>
                <a:spcPct val="80000"/>
              </a:lnSpc>
              <a:spcBef>
                <a:spcPts val="1800"/>
              </a:spcBef>
              <a:spcAft>
                <a:spcPts val="0"/>
              </a:spcAft>
              <a:buClr>
                <a:schemeClr val="dk1"/>
              </a:buClr>
              <a:buSzPct val="25000"/>
              <a:buFont typeface="Verdana"/>
              <a:buNone/>
            </a:pPr>
            <a:r>
              <a:rPr lang="id-ID" sz="1500" b="0" i="0" u="sng" strike="noStrike" cap="none" baseline="0">
                <a:solidFill>
                  <a:schemeClr val="dk1"/>
                </a:solidFill>
                <a:latin typeface="Verdana"/>
                <a:ea typeface="Verdana"/>
                <a:cs typeface="Verdana"/>
                <a:sym typeface="Verdana"/>
              </a:rPr>
              <a:t>Extended abstract</a:t>
            </a:r>
          </a:p>
          <a:p>
            <a:pPr marL="346075" marR="0" lvl="0" indent="-346075" algn="l" rtl="0">
              <a:lnSpc>
                <a:spcPct val="80000"/>
              </a:lnSpc>
              <a:spcBef>
                <a:spcPts val="1800"/>
              </a:spcBef>
              <a:spcAft>
                <a:spcPts val="0"/>
              </a:spcAft>
              <a:buClr>
                <a:schemeClr val="dk1"/>
              </a:buClr>
              <a:buSzPct val="135000"/>
              <a:buFont typeface="Verdana"/>
              <a:buChar char="•"/>
            </a:pPr>
            <a:r>
              <a:rPr lang="id-ID" sz="1500" b="0" i="0" u="none" strike="noStrike" cap="none" baseline="0">
                <a:solidFill>
                  <a:schemeClr val="dk1"/>
                </a:solidFill>
                <a:latin typeface="Verdana"/>
                <a:ea typeface="Verdana"/>
                <a:cs typeface="Verdana"/>
                <a:sym typeface="Verdana"/>
              </a:rPr>
              <a:t>A mini paper organized in the same way as a full paper (e.g. Introduction, Methods, Discussion  …), but substantially shorter (two to four pages). The extended abstract may or may not include an abstract – for example, it may begin directly with an introduction</a:t>
            </a:r>
          </a:p>
          <a:p>
            <a:pPr marL="346075" marR="0" lvl="0" indent="-346075" algn="l" rtl="0">
              <a:lnSpc>
                <a:spcPct val="80000"/>
              </a:lnSpc>
              <a:spcBef>
                <a:spcPts val="1800"/>
              </a:spcBef>
              <a:spcAft>
                <a:spcPts val="0"/>
              </a:spcAft>
              <a:buClr>
                <a:schemeClr val="dk1"/>
              </a:buClr>
              <a:buSzPct val="25000"/>
              <a:buFont typeface="Verdana"/>
              <a:buNone/>
            </a:pPr>
            <a:r>
              <a:rPr lang="id-ID" sz="1500" b="0" i="0" u="sng" strike="noStrike" cap="none" baseline="0">
                <a:solidFill>
                  <a:schemeClr val="dk1"/>
                </a:solidFill>
                <a:latin typeface="Verdana"/>
                <a:ea typeface="Verdana"/>
                <a:cs typeface="Verdana"/>
                <a:sym typeface="Verdana"/>
              </a:rPr>
              <a:t>Conference abstract</a:t>
            </a:r>
          </a:p>
          <a:p>
            <a:pPr marL="346075" marR="0" lvl="0" indent="-346075" algn="l" rtl="0">
              <a:lnSpc>
                <a:spcPct val="80000"/>
              </a:lnSpc>
              <a:spcBef>
                <a:spcPts val="1800"/>
              </a:spcBef>
              <a:spcAft>
                <a:spcPts val="0"/>
              </a:spcAft>
              <a:buClr>
                <a:schemeClr val="dk1"/>
              </a:buClr>
              <a:buSzPct val="135000"/>
              <a:buFont typeface="Verdana"/>
              <a:buChar char="•"/>
            </a:pPr>
            <a:r>
              <a:rPr lang="id-ID" sz="1500" b="0" i="0" u="none" strike="noStrike" cap="none" baseline="0">
                <a:solidFill>
                  <a:schemeClr val="dk1"/>
                </a:solidFill>
                <a:latin typeface="Verdana"/>
                <a:ea typeface="Verdana"/>
                <a:cs typeface="Verdana"/>
                <a:sym typeface="Verdana"/>
              </a:rPr>
              <a:t>Designed to help conference organizers to decide whether they would like you to make an oral presentation at their conference. It may be of any of the three forms above.</a:t>
            </a:r>
          </a:p>
        </p:txBody>
      </p:sp>
      <p:sp>
        <p:nvSpPr>
          <p:cNvPr id="291" name="Shape 291"/>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292" name="Shape 292"/>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a:spLocks noGrp="1"/>
          </p:cNvSpPr>
          <p:nvPr>
            <p:ph type="title"/>
          </p:nvPr>
        </p:nvSpPr>
        <p:spPr>
          <a:xfrm>
            <a:off x="3630303" y="228600"/>
            <a:ext cx="5135743"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Structured abstract</a:t>
            </a:r>
          </a:p>
        </p:txBody>
      </p:sp>
      <p:sp>
        <p:nvSpPr>
          <p:cNvPr id="298" name="Shape 298"/>
          <p:cNvSpPr txBox="1">
            <a:spLocks noGrp="1"/>
          </p:cNvSpPr>
          <p:nvPr>
            <p:ph type="body" idx="1"/>
          </p:nvPr>
        </p:nvSpPr>
        <p:spPr>
          <a:xfrm>
            <a:off x="457200" y="1600200"/>
            <a:ext cx="3754760" cy="4525963"/>
          </a:xfrm>
          <a:prstGeom prst="rect">
            <a:avLst/>
          </a:prstGeom>
          <a:noFill/>
          <a:ln>
            <a:noFill/>
          </a:ln>
        </p:spPr>
        <p:txBody>
          <a:bodyPr lIns="91425" tIns="45700" rIns="91425" bIns="45700" anchor="t" anchorCtr="0">
            <a:spAutoFit/>
          </a:bodyPr>
          <a:lstStyle/>
          <a:p>
            <a:pPr marL="346075" marR="0" lvl="0" indent="-346075" algn="l" rtl="0">
              <a:lnSpc>
                <a:spcPct val="90000"/>
              </a:lnSpc>
              <a:spcBef>
                <a:spcPts val="0"/>
              </a:spcBef>
              <a:spcAft>
                <a:spcPts val="0"/>
              </a:spcAft>
              <a:buClr>
                <a:schemeClr val="dk1"/>
              </a:buClr>
              <a:buSzPct val="25000"/>
              <a:buFont typeface="Verdana"/>
              <a:buNone/>
            </a:pPr>
            <a:r>
              <a:rPr lang="id-ID" sz="2400" b="0" i="0" u="none" strike="noStrike" cap="none" baseline="0">
                <a:solidFill>
                  <a:schemeClr val="dk1"/>
                </a:solidFill>
                <a:latin typeface="Verdana"/>
                <a:ea typeface="Verdana"/>
                <a:cs typeface="Verdana"/>
                <a:sym typeface="Verdana"/>
              </a:rPr>
              <a:t>Structure</a:t>
            </a:r>
          </a:p>
          <a:p>
            <a:pPr marL="346075" marR="0" lvl="0" indent="-346075" algn="l" rtl="0">
              <a:lnSpc>
                <a:spcPct val="90000"/>
              </a:lnSpc>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Background</a:t>
            </a:r>
          </a:p>
          <a:p>
            <a:pPr marL="346075" marR="0" lvl="0" indent="-346075" algn="l" rtl="0">
              <a:lnSpc>
                <a:spcPct val="90000"/>
              </a:lnSpc>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Method</a:t>
            </a:r>
          </a:p>
          <a:p>
            <a:pPr marL="346075" marR="0" lvl="0" indent="-346075" algn="l" rtl="0">
              <a:lnSpc>
                <a:spcPct val="90000"/>
              </a:lnSpc>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Result</a:t>
            </a:r>
          </a:p>
          <a:p>
            <a:pPr marL="346075" marR="0" lvl="0" indent="-346075" algn="l" rtl="0">
              <a:lnSpc>
                <a:spcPct val="90000"/>
              </a:lnSpc>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Conclusion</a:t>
            </a:r>
          </a:p>
          <a:p>
            <a:pPr marL="346075" marR="0" lvl="0" indent="-140334" algn="l" rtl="0">
              <a:lnSpc>
                <a:spcPct val="90000"/>
              </a:lnSpc>
              <a:spcBef>
                <a:spcPts val="1800"/>
              </a:spcBef>
              <a:spcAft>
                <a:spcPts val="0"/>
              </a:spcAft>
              <a:buClr>
                <a:schemeClr val="dk1"/>
              </a:buClr>
              <a:buFont typeface="Verdana"/>
              <a:buNone/>
            </a:pPr>
            <a:endParaRPr sz="2400" b="0" i="0" u="none" strike="noStrike" cap="none" baseline="0">
              <a:solidFill>
                <a:schemeClr val="dk1"/>
              </a:solidFill>
              <a:latin typeface="Verdana"/>
              <a:ea typeface="Verdana"/>
              <a:cs typeface="Verdana"/>
              <a:sym typeface="Verdana"/>
            </a:endParaRPr>
          </a:p>
          <a:p>
            <a:pPr marL="346075" marR="0" lvl="0" indent="-346075" algn="l" rtl="0">
              <a:lnSpc>
                <a:spcPct val="90000"/>
              </a:lnSpc>
              <a:spcBef>
                <a:spcPts val="1800"/>
              </a:spcBef>
              <a:spcAft>
                <a:spcPts val="0"/>
              </a:spcAft>
              <a:buClr>
                <a:schemeClr val="dk1"/>
              </a:buClr>
              <a:buSzPct val="25000"/>
              <a:buFont typeface="Verdana"/>
              <a:buNone/>
            </a:pPr>
            <a:r>
              <a:rPr lang="id-ID" sz="2400" b="0" i="0" u="none" strike="noStrike" cap="none" baseline="0">
                <a:solidFill>
                  <a:schemeClr val="dk1"/>
                </a:solidFill>
                <a:latin typeface="Verdana"/>
                <a:ea typeface="Verdana"/>
                <a:cs typeface="Verdana"/>
                <a:sym typeface="Verdana"/>
              </a:rPr>
              <a:t>https://www.nlm.nih.gov/bsd/policy/structured_abstracts.html</a:t>
            </a:r>
          </a:p>
        </p:txBody>
      </p:sp>
      <p:sp>
        <p:nvSpPr>
          <p:cNvPr id="299" name="Shape 299"/>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300" name="Shape 300"/>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
        <p:nvSpPr>
          <p:cNvPr id="301" name="Shape 301"/>
          <p:cNvSpPr txBox="1"/>
          <p:nvPr/>
        </p:nvSpPr>
        <p:spPr>
          <a:xfrm>
            <a:off x="4211960" y="1772816"/>
            <a:ext cx="4608512" cy="4525963"/>
          </a:xfrm>
          <a:prstGeom prst="rect">
            <a:avLst/>
          </a:prstGeom>
          <a:noFill/>
          <a:ln>
            <a:noFill/>
          </a:ln>
        </p:spPr>
        <p:txBody>
          <a:bodyPr lIns="91425" tIns="45700" rIns="91425" bIns="45700" anchor="t" anchorCtr="0">
            <a:spAutoFit/>
          </a:bodyPr>
          <a:lstStyle/>
          <a:p>
            <a:pPr marL="342900" marR="0" lvl="0" indent="-342900" algn="l" rtl="0">
              <a:lnSpc>
                <a:spcPct val="80000"/>
              </a:lnSpc>
              <a:spcBef>
                <a:spcPts val="0"/>
              </a:spcBef>
              <a:spcAft>
                <a:spcPts val="0"/>
              </a:spcAft>
              <a:buClr>
                <a:schemeClr val="dk1"/>
              </a:buClr>
              <a:buSzPct val="25000"/>
              <a:buFont typeface="Verdana"/>
              <a:buNone/>
            </a:pPr>
            <a:r>
              <a:rPr lang="id-ID" sz="2000" b="0" i="0" u="none" strike="noStrike" cap="none" baseline="0">
                <a:solidFill>
                  <a:schemeClr val="dk1"/>
                </a:solidFill>
                <a:latin typeface="Verdana"/>
                <a:ea typeface="Verdana"/>
                <a:cs typeface="Verdana"/>
                <a:sym typeface="Verdana"/>
              </a:rPr>
              <a:t>Structure</a:t>
            </a:r>
          </a:p>
          <a:p>
            <a:pPr marL="342900" marR="0" lvl="0" indent="-342900" algn="l" rtl="0">
              <a:lnSpc>
                <a:spcPct val="80000"/>
              </a:lnSpc>
              <a:spcBef>
                <a:spcPts val="400"/>
              </a:spcBef>
              <a:spcAft>
                <a:spcPts val="0"/>
              </a:spcAft>
              <a:buClr>
                <a:schemeClr val="dk1"/>
              </a:buClr>
              <a:buSzPct val="100000"/>
              <a:buFont typeface="Verdana"/>
              <a:buChar char="•"/>
            </a:pPr>
            <a:r>
              <a:rPr lang="id-ID" sz="2000" b="0" i="0" u="none" strike="noStrike" cap="none" baseline="0">
                <a:solidFill>
                  <a:schemeClr val="dk1"/>
                </a:solidFill>
                <a:latin typeface="Verdana"/>
                <a:ea typeface="Verdana"/>
                <a:cs typeface="Verdana"/>
                <a:sym typeface="Verdana"/>
              </a:rPr>
              <a:t>Purpose</a:t>
            </a:r>
          </a:p>
          <a:p>
            <a:pPr marL="342900" marR="0" lvl="0" indent="-342900" algn="l" rtl="0">
              <a:lnSpc>
                <a:spcPct val="80000"/>
              </a:lnSpc>
              <a:spcBef>
                <a:spcPts val="400"/>
              </a:spcBef>
              <a:spcAft>
                <a:spcPts val="0"/>
              </a:spcAft>
              <a:buClr>
                <a:schemeClr val="dk1"/>
              </a:buClr>
              <a:buSzPct val="100000"/>
              <a:buFont typeface="Verdana"/>
              <a:buChar char="•"/>
            </a:pPr>
            <a:r>
              <a:rPr lang="id-ID" sz="2000" b="0" i="0" u="none" strike="noStrike" cap="none" baseline="0">
                <a:solidFill>
                  <a:schemeClr val="dk1"/>
                </a:solidFill>
                <a:latin typeface="Verdana"/>
                <a:ea typeface="Verdana"/>
                <a:cs typeface="Verdana"/>
                <a:sym typeface="Verdana"/>
              </a:rPr>
              <a:t>Method</a:t>
            </a:r>
          </a:p>
          <a:p>
            <a:pPr marL="342900" marR="0" lvl="0" indent="-342900" algn="l" rtl="0">
              <a:lnSpc>
                <a:spcPct val="80000"/>
              </a:lnSpc>
              <a:spcBef>
                <a:spcPts val="400"/>
              </a:spcBef>
              <a:spcAft>
                <a:spcPts val="0"/>
              </a:spcAft>
              <a:buClr>
                <a:schemeClr val="dk1"/>
              </a:buClr>
              <a:buSzPct val="100000"/>
              <a:buFont typeface="Verdana"/>
              <a:buChar char="•"/>
            </a:pPr>
            <a:r>
              <a:rPr lang="id-ID" sz="2000" b="0" i="0" u="none" strike="noStrike" cap="none" baseline="0">
                <a:solidFill>
                  <a:schemeClr val="dk1"/>
                </a:solidFill>
                <a:latin typeface="Verdana"/>
                <a:ea typeface="Verdana"/>
                <a:cs typeface="Verdana"/>
                <a:sym typeface="Verdana"/>
              </a:rPr>
              <a:t>Findings</a:t>
            </a:r>
          </a:p>
          <a:p>
            <a:pPr marL="342900" marR="0" lvl="0" indent="-342900" algn="l" rtl="0">
              <a:lnSpc>
                <a:spcPct val="80000"/>
              </a:lnSpc>
              <a:spcBef>
                <a:spcPts val="400"/>
              </a:spcBef>
              <a:spcAft>
                <a:spcPts val="0"/>
              </a:spcAft>
              <a:buClr>
                <a:schemeClr val="dk1"/>
              </a:buClr>
              <a:buSzPct val="100000"/>
              <a:buFont typeface="Verdana"/>
              <a:buChar char="•"/>
            </a:pPr>
            <a:r>
              <a:rPr lang="id-ID" sz="2000" b="0" i="0" u="none" strike="noStrike" cap="none" baseline="0">
                <a:solidFill>
                  <a:schemeClr val="dk1"/>
                </a:solidFill>
                <a:latin typeface="Verdana"/>
                <a:ea typeface="Verdana"/>
                <a:cs typeface="Verdana"/>
                <a:sym typeface="Verdana"/>
              </a:rPr>
              <a:t>Research limitations/implications (if applicable)</a:t>
            </a:r>
          </a:p>
          <a:p>
            <a:pPr marL="342900" marR="0" lvl="0" indent="-342900" algn="l" rtl="0">
              <a:lnSpc>
                <a:spcPct val="80000"/>
              </a:lnSpc>
              <a:spcBef>
                <a:spcPts val="400"/>
              </a:spcBef>
              <a:spcAft>
                <a:spcPts val="0"/>
              </a:spcAft>
              <a:buClr>
                <a:schemeClr val="dk1"/>
              </a:buClr>
              <a:buSzPct val="100000"/>
              <a:buFont typeface="Verdana"/>
              <a:buChar char="•"/>
            </a:pPr>
            <a:r>
              <a:rPr lang="id-ID" sz="2000" b="0" i="0" u="none" strike="noStrike" cap="none" baseline="0">
                <a:solidFill>
                  <a:schemeClr val="dk1"/>
                </a:solidFill>
                <a:latin typeface="Verdana"/>
                <a:ea typeface="Verdana"/>
                <a:cs typeface="Verdana"/>
                <a:sym typeface="Verdana"/>
              </a:rPr>
              <a:t>Practical implications (if applicable)</a:t>
            </a:r>
          </a:p>
          <a:p>
            <a:pPr marL="342900" marR="0" lvl="0" indent="-342900" algn="l" rtl="0">
              <a:lnSpc>
                <a:spcPct val="80000"/>
              </a:lnSpc>
              <a:spcBef>
                <a:spcPts val="400"/>
              </a:spcBef>
              <a:spcAft>
                <a:spcPts val="0"/>
              </a:spcAft>
              <a:buClr>
                <a:schemeClr val="dk1"/>
              </a:buClr>
              <a:buSzPct val="100000"/>
              <a:buFont typeface="Verdana"/>
              <a:buChar char="•"/>
            </a:pPr>
            <a:r>
              <a:rPr lang="id-ID" sz="2000" b="0" i="0" u="none" strike="noStrike" cap="none" baseline="0">
                <a:solidFill>
                  <a:schemeClr val="dk1"/>
                </a:solidFill>
                <a:latin typeface="Verdana"/>
                <a:ea typeface="Verdana"/>
                <a:cs typeface="Verdana"/>
                <a:sym typeface="Verdana"/>
              </a:rPr>
              <a:t>Social implications (if applicable)</a:t>
            </a:r>
          </a:p>
          <a:p>
            <a:pPr marL="342900" marR="0" lvl="0" indent="-342900" algn="l" rtl="0">
              <a:lnSpc>
                <a:spcPct val="80000"/>
              </a:lnSpc>
              <a:spcBef>
                <a:spcPts val="400"/>
              </a:spcBef>
              <a:spcAft>
                <a:spcPts val="0"/>
              </a:spcAft>
              <a:buClr>
                <a:schemeClr val="dk1"/>
              </a:buClr>
              <a:buSzPct val="100000"/>
              <a:buFont typeface="Verdana"/>
              <a:buChar char="•"/>
            </a:pPr>
            <a:r>
              <a:rPr lang="id-ID" sz="2000" b="0" i="0" u="none" strike="noStrike" cap="none" baseline="0">
                <a:solidFill>
                  <a:schemeClr val="dk1"/>
                </a:solidFill>
                <a:latin typeface="Verdana"/>
                <a:ea typeface="Verdana"/>
                <a:cs typeface="Verdana"/>
                <a:sym typeface="Verdana"/>
              </a:rPr>
              <a:t>Originality/value</a:t>
            </a:r>
          </a:p>
          <a:p>
            <a:pPr marL="342900" marR="0" lvl="0" indent="-215900" algn="l" rtl="0">
              <a:lnSpc>
                <a:spcPct val="80000"/>
              </a:lnSpc>
              <a:spcBef>
                <a:spcPts val="400"/>
              </a:spcBef>
              <a:spcAft>
                <a:spcPts val="0"/>
              </a:spcAft>
              <a:buClr>
                <a:schemeClr val="dk1"/>
              </a:buClr>
              <a:buFont typeface="Verdana"/>
              <a:buNone/>
            </a:pPr>
            <a:endParaRPr sz="2000" b="0" i="0" u="none" strike="noStrike" cap="none" baseline="0">
              <a:solidFill>
                <a:schemeClr val="dk1"/>
              </a:solidFill>
              <a:latin typeface="Verdana"/>
              <a:ea typeface="Verdana"/>
              <a:cs typeface="Verdana"/>
              <a:sym typeface="Verdana"/>
            </a:endParaRPr>
          </a:p>
          <a:p>
            <a:pPr marL="0" marR="0" lvl="0" indent="0" algn="l" rtl="0">
              <a:lnSpc>
                <a:spcPct val="80000"/>
              </a:lnSpc>
              <a:spcBef>
                <a:spcPts val="0"/>
              </a:spcBef>
              <a:spcAft>
                <a:spcPts val="0"/>
              </a:spcAft>
              <a:buClr>
                <a:schemeClr val="dk1"/>
              </a:buClr>
              <a:buSzPct val="25000"/>
              <a:buFont typeface="Verdana"/>
              <a:buNone/>
            </a:pPr>
            <a:r>
              <a:rPr lang="id-ID" sz="2000" b="0" i="0" u="none" strike="noStrike" cap="none" baseline="0">
                <a:solidFill>
                  <a:schemeClr val="dk1"/>
                </a:solidFill>
                <a:latin typeface="Verdana"/>
                <a:ea typeface="Verdana"/>
                <a:cs typeface="Verdana"/>
                <a:sym typeface="Verdana"/>
              </a:rPr>
              <a:t>http://www.emeraldinsight.com/authors/guides/write/abstracts.htm</a:t>
            </a:r>
          </a:p>
        </p:txBody>
      </p:sp>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Shape 306"/>
          <p:cNvSpPr txBox="1">
            <a:spLocks noGrp="1"/>
          </p:cNvSpPr>
          <p:nvPr>
            <p:ph type="title"/>
          </p:nvPr>
        </p:nvSpPr>
        <p:spPr>
          <a:xfrm>
            <a:off x="3630303" y="228600"/>
            <a:ext cx="5135743"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Reference Management Tools</a:t>
            </a:r>
          </a:p>
        </p:txBody>
      </p:sp>
      <p:sp>
        <p:nvSpPr>
          <p:cNvPr id="307" name="Shape 307"/>
          <p:cNvSpPr txBox="1">
            <a:spLocks noGrp="1"/>
          </p:cNvSpPr>
          <p:nvPr>
            <p:ph type="body" idx="1"/>
          </p:nvPr>
        </p:nvSpPr>
        <p:spPr>
          <a:xfrm>
            <a:off x="457200" y="1600200"/>
            <a:ext cx="8229600" cy="2620887"/>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Zotero (</a:t>
            </a:r>
            <a:r>
              <a:rPr lang="id-ID" sz="2400" b="0" i="0" u="sng" strike="noStrike" cap="none" baseline="0">
                <a:solidFill>
                  <a:schemeClr val="hlink"/>
                </a:solidFill>
                <a:latin typeface="Verdana"/>
                <a:ea typeface="Verdana"/>
                <a:cs typeface="Verdana"/>
                <a:sym typeface="Verdana"/>
                <a:hlinkClick r:id="rId3"/>
              </a:rPr>
              <a:t>www.zotero.org</a:t>
            </a:r>
            <a:r>
              <a:rPr lang="id-ID" sz="2400" b="0" i="0" u="none" strike="noStrike" cap="none" baseline="0">
                <a:solidFill>
                  <a:schemeClr val="dk1"/>
                </a:solidFill>
                <a:latin typeface="Verdana"/>
                <a:ea typeface="Verdana"/>
                <a:cs typeface="Verdana"/>
                <a:sym typeface="Verdana"/>
              </a:rPr>
              <a:t>)</a:t>
            </a:r>
          </a:p>
          <a:p>
            <a:pPr marL="593725" marR="0" lvl="1" indent="-187325" algn="l" rtl="0">
              <a:spcBef>
                <a:spcPts val="800"/>
              </a:spcBef>
              <a:spcAft>
                <a:spcPts val="0"/>
              </a:spcAft>
              <a:buClr>
                <a:srgbClr val="595959"/>
              </a:buClr>
              <a:buSzPct val="100000"/>
              <a:buFont typeface="Verdana"/>
              <a:buChar char="–"/>
            </a:pPr>
            <a:r>
              <a:rPr lang="id-ID" sz="2000" b="0" i="0" u="none" strike="noStrike" cap="none" baseline="0">
                <a:solidFill>
                  <a:schemeClr val="dk1"/>
                </a:solidFill>
                <a:latin typeface="Verdana"/>
                <a:ea typeface="Verdana"/>
                <a:cs typeface="Verdana"/>
                <a:sym typeface="Verdana"/>
              </a:rPr>
              <a:t>Desktop-based application</a:t>
            </a:r>
          </a:p>
          <a:p>
            <a:pPr marL="593725" marR="0" lvl="1" indent="-187325" algn="l" rtl="0">
              <a:spcBef>
                <a:spcPts val="800"/>
              </a:spcBef>
              <a:spcAft>
                <a:spcPts val="0"/>
              </a:spcAft>
              <a:buClr>
                <a:srgbClr val="595959"/>
              </a:buClr>
              <a:buSzPct val="100000"/>
              <a:buFont typeface="Verdana"/>
              <a:buChar char="–"/>
            </a:pPr>
            <a:r>
              <a:rPr lang="id-ID" sz="2000" b="0" i="0" u="none" strike="noStrike" cap="none" baseline="0">
                <a:solidFill>
                  <a:schemeClr val="dk1"/>
                </a:solidFill>
                <a:latin typeface="Verdana"/>
                <a:ea typeface="Verdana"/>
                <a:cs typeface="Verdana"/>
                <a:sym typeface="Verdana"/>
              </a:rPr>
              <a:t>Firefox plugg-in</a:t>
            </a:r>
          </a:p>
          <a:p>
            <a:pPr marL="593725" marR="0" lvl="1" indent="-187325" algn="l" rtl="0">
              <a:spcBef>
                <a:spcPts val="800"/>
              </a:spcBef>
              <a:spcAft>
                <a:spcPts val="0"/>
              </a:spcAft>
              <a:buClr>
                <a:srgbClr val="595959"/>
              </a:buClr>
              <a:buSzPct val="100000"/>
              <a:buFont typeface="Verdana"/>
              <a:buChar char="–"/>
            </a:pPr>
            <a:r>
              <a:rPr lang="id-ID" sz="2000" b="0" i="0" u="none" strike="noStrike" cap="none" baseline="0">
                <a:solidFill>
                  <a:schemeClr val="dk1"/>
                </a:solidFill>
                <a:latin typeface="Verdana"/>
                <a:ea typeface="Verdana"/>
                <a:cs typeface="Verdana"/>
                <a:sym typeface="Verdana"/>
              </a:rPr>
              <a:t>Both must also download Microsoft Doc (also other Office Doc application) plug-in</a:t>
            </a:r>
          </a:p>
        </p:txBody>
      </p:sp>
      <p:sp>
        <p:nvSpPr>
          <p:cNvPr id="308" name="Shape 308"/>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309" name="Shape 309"/>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pic>
        <p:nvPicPr>
          <p:cNvPr id="310" name="Shape 310"/>
          <p:cNvPicPr preferRelativeResize="0"/>
          <p:nvPr/>
        </p:nvPicPr>
        <p:blipFill rotWithShape="1">
          <a:blip r:embed="rId4">
            <a:alphaModFix/>
          </a:blip>
          <a:srcRect/>
          <a:stretch/>
        </p:blipFill>
        <p:spPr>
          <a:xfrm>
            <a:off x="251519" y="4077071"/>
            <a:ext cx="8892479" cy="2304256"/>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Shape 315"/>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Academic Phrasebank</a:t>
            </a:r>
          </a:p>
        </p:txBody>
      </p:sp>
      <p:sp>
        <p:nvSpPr>
          <p:cNvPr id="316" name="Shape 316"/>
          <p:cNvSpPr txBox="1">
            <a:spLocks noGrp="1"/>
          </p:cNvSpPr>
          <p:nvPr>
            <p:ph type="body" idx="1"/>
          </p:nvPr>
        </p:nvSpPr>
        <p:spPr>
          <a:xfrm>
            <a:off x="2987824" y="1600200"/>
            <a:ext cx="5976664" cy="4525963"/>
          </a:xfrm>
          <a:prstGeom prst="rect">
            <a:avLst/>
          </a:prstGeom>
          <a:noFill/>
          <a:ln>
            <a:noFill/>
          </a:ln>
        </p:spPr>
        <p:txBody>
          <a:bodyPr lIns="91425" tIns="45700" rIns="91425" bIns="45700" anchor="t" anchorCtr="0">
            <a:spAutoFit/>
          </a:bodyPr>
          <a:lstStyle/>
          <a:p>
            <a:pPr marL="346075" marR="0" lvl="0" indent="-346075" algn="l" rtl="0">
              <a:lnSpc>
                <a:spcPct val="90000"/>
              </a:lnSpc>
              <a:spcBef>
                <a:spcPts val="0"/>
              </a:spcBef>
              <a:spcAft>
                <a:spcPts val="0"/>
              </a:spcAft>
              <a:buClr>
                <a:schemeClr val="dk1"/>
              </a:buClr>
              <a:buSzPct val="134999"/>
              <a:buFont typeface="Verdana"/>
              <a:buChar char="•"/>
            </a:pPr>
            <a:r>
              <a:rPr lang="id-ID" sz="2600" b="0" i="0" u="sng" strike="noStrike" cap="none" baseline="0">
                <a:solidFill>
                  <a:schemeClr val="hlink"/>
                </a:solidFill>
                <a:latin typeface="Verdana"/>
                <a:ea typeface="Verdana"/>
                <a:cs typeface="Verdana"/>
                <a:sym typeface="Verdana"/>
                <a:hlinkClick r:id="rId3"/>
              </a:rPr>
              <a:t>http://phrasebank.manchester.ac.uk/</a:t>
            </a:r>
          </a:p>
          <a:p>
            <a:pPr marL="346075" marR="0" lvl="0" indent="-346075" algn="l" rtl="0">
              <a:lnSpc>
                <a:spcPct val="90000"/>
              </a:lnSpc>
              <a:spcBef>
                <a:spcPts val="1800"/>
              </a:spcBef>
              <a:spcAft>
                <a:spcPts val="0"/>
              </a:spcAft>
              <a:buClr>
                <a:schemeClr val="dk1"/>
              </a:buClr>
              <a:buSzPct val="134999"/>
              <a:buFont typeface="Verdana"/>
              <a:buChar char="•"/>
            </a:pPr>
            <a:r>
              <a:rPr lang="id-ID" sz="2600" b="0" i="0" u="none" strike="noStrike" cap="none" baseline="0">
                <a:solidFill>
                  <a:schemeClr val="dk1"/>
                </a:solidFill>
                <a:latin typeface="Verdana"/>
                <a:ea typeface="Verdana"/>
                <a:cs typeface="Verdana"/>
                <a:sym typeface="Verdana"/>
              </a:rPr>
              <a:t>The Academic Phrasebank is a general resource for academic writers. It aims to provide you with examples of some of the phraseological "nuts and bolts" of writing organised according to the main sections of a research paper or dissertation (see the menu on the left).</a:t>
            </a:r>
          </a:p>
        </p:txBody>
      </p:sp>
      <p:sp>
        <p:nvSpPr>
          <p:cNvPr id="317" name="Shape 317"/>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318" name="Shape 318"/>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pic>
        <p:nvPicPr>
          <p:cNvPr id="319" name="Shape 319"/>
          <p:cNvPicPr preferRelativeResize="0"/>
          <p:nvPr/>
        </p:nvPicPr>
        <p:blipFill rotWithShape="1">
          <a:blip r:embed="rId4">
            <a:alphaModFix/>
          </a:blip>
          <a:srcRect/>
          <a:stretch/>
        </p:blipFill>
        <p:spPr>
          <a:xfrm>
            <a:off x="395536" y="1556791"/>
            <a:ext cx="2737343" cy="3888432"/>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rgbClr val="3F3F3F"/>
                </a:solidFill>
                <a:latin typeface="Verdana"/>
                <a:ea typeface="Verdana"/>
                <a:cs typeface="Verdana"/>
                <a:sym typeface="Verdana"/>
              </a:rPr>
              <a:t>Part I. Structure of Academic Writing</a:t>
            </a:r>
          </a:p>
        </p:txBody>
      </p:sp>
      <p:sp>
        <p:nvSpPr>
          <p:cNvPr id="101" name="Shape 101"/>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Clr>
                <a:srgbClr val="888888"/>
              </a:buClr>
              <a:buFont typeface="Verdana"/>
              <a:buNone/>
            </a:pPr>
            <a:endParaRPr sz="2400" b="0" i="0" u="none" strike="noStrike" cap="none" baseline="0">
              <a:solidFill>
                <a:srgbClr val="888888"/>
              </a:solidFill>
              <a:latin typeface="Verdana"/>
              <a:ea typeface="Verdana"/>
              <a:cs typeface="Verdana"/>
              <a:sym typeface="Verdana"/>
            </a:endParaRPr>
          </a:p>
        </p:txBody>
      </p:sp>
      <p:sp>
        <p:nvSpPr>
          <p:cNvPr id="102" name="Shape 102"/>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103" name="Shape 103"/>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Shape 324"/>
          <p:cNvSpPr txBox="1">
            <a:spLocks noGrp="1"/>
          </p:cNvSpPr>
          <p:nvPr>
            <p:ph type="title"/>
          </p:nvPr>
        </p:nvSpPr>
        <p:spPr>
          <a:xfrm>
            <a:off x="3616655" y="228600"/>
            <a:ext cx="5149391"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How to used this slide for proposal writing</a:t>
            </a:r>
          </a:p>
        </p:txBody>
      </p:sp>
      <p:sp>
        <p:nvSpPr>
          <p:cNvPr id="325" name="Shape 325"/>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Proposal is a plan but this slide is for reporting research (usually finished research)</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So, in proposal</a:t>
            </a:r>
          </a:p>
          <a:p>
            <a:pPr marL="593725" marR="0" lvl="1" indent="-187325" algn="l" rtl="0">
              <a:spcBef>
                <a:spcPts val="800"/>
              </a:spcBef>
              <a:spcAft>
                <a:spcPts val="0"/>
              </a:spcAft>
              <a:buClr>
                <a:srgbClr val="595959"/>
              </a:buClr>
              <a:buSzPct val="100000"/>
              <a:buFont typeface="Verdana"/>
              <a:buChar char="–"/>
            </a:pPr>
            <a:r>
              <a:rPr lang="id-ID" sz="2000" b="0" i="0" u="none" strike="noStrike" cap="none" baseline="0">
                <a:solidFill>
                  <a:schemeClr val="dk1"/>
                </a:solidFill>
                <a:latin typeface="Verdana"/>
                <a:ea typeface="Verdana"/>
                <a:cs typeface="Verdana"/>
                <a:sym typeface="Verdana"/>
              </a:rPr>
              <a:t>Still need introduction, method, literature review, expected results/outcomes and tentative conclusion</a:t>
            </a:r>
          </a:p>
          <a:p>
            <a:pPr marL="593725" marR="0" lvl="1" indent="-187325" algn="l" rtl="0">
              <a:spcBef>
                <a:spcPts val="800"/>
              </a:spcBef>
              <a:spcAft>
                <a:spcPts val="0"/>
              </a:spcAft>
              <a:buClr>
                <a:srgbClr val="595959"/>
              </a:buClr>
              <a:buSzPct val="100000"/>
              <a:buFont typeface="Verdana"/>
              <a:buChar char="–"/>
            </a:pPr>
            <a:r>
              <a:rPr lang="id-ID" sz="2000" b="0" i="0" u="none" strike="noStrike" cap="none" baseline="0">
                <a:solidFill>
                  <a:schemeClr val="dk1"/>
                </a:solidFill>
                <a:latin typeface="Verdana"/>
                <a:ea typeface="Verdana"/>
                <a:cs typeface="Verdana"/>
                <a:sym typeface="Verdana"/>
              </a:rPr>
              <a:t>Does not need results and discussion</a:t>
            </a:r>
          </a:p>
        </p:txBody>
      </p:sp>
      <p:sp>
        <p:nvSpPr>
          <p:cNvPr id="326" name="Shape 326"/>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327" name="Shape 327"/>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Shape 332"/>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Concluding remark</a:t>
            </a:r>
          </a:p>
        </p:txBody>
      </p:sp>
      <p:sp>
        <p:nvSpPr>
          <p:cNvPr id="333" name="Shape 333"/>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Please be consistent from </a:t>
            </a:r>
            <a:r>
              <a:rPr lang="id-ID" sz="2400" b="1" i="0" u="none" strike="noStrike" cap="none" baseline="0">
                <a:solidFill>
                  <a:schemeClr val="dk1"/>
                </a:solidFill>
                <a:latin typeface="Verdana"/>
                <a:ea typeface="Verdana"/>
                <a:cs typeface="Verdana"/>
                <a:sym typeface="Verdana"/>
              </a:rPr>
              <a:t>I</a:t>
            </a:r>
            <a:r>
              <a:rPr lang="id-ID" sz="2400" b="0" i="0" u="none" strike="noStrike" cap="none" baseline="0">
                <a:solidFill>
                  <a:schemeClr val="dk1"/>
                </a:solidFill>
                <a:latin typeface="Verdana"/>
                <a:ea typeface="Verdana"/>
                <a:cs typeface="Verdana"/>
                <a:sym typeface="Verdana"/>
              </a:rPr>
              <a:t>ntroduction-(literature review)-</a:t>
            </a:r>
            <a:r>
              <a:rPr lang="id-ID" sz="2400" b="1" i="0" u="none" strike="noStrike" cap="none" baseline="0">
                <a:solidFill>
                  <a:schemeClr val="dk1"/>
                </a:solidFill>
                <a:latin typeface="Verdana"/>
                <a:ea typeface="Verdana"/>
                <a:cs typeface="Verdana"/>
                <a:sym typeface="Verdana"/>
              </a:rPr>
              <a:t>M</a:t>
            </a:r>
            <a:r>
              <a:rPr lang="id-ID" sz="2400" b="0" i="0" u="none" strike="noStrike" cap="none" baseline="0">
                <a:solidFill>
                  <a:schemeClr val="dk1"/>
                </a:solidFill>
                <a:latin typeface="Verdana"/>
                <a:ea typeface="Verdana"/>
                <a:cs typeface="Verdana"/>
                <a:sym typeface="Verdana"/>
              </a:rPr>
              <a:t>ethod-</a:t>
            </a:r>
            <a:r>
              <a:rPr lang="id-ID" sz="2400" b="1" i="0" u="none" strike="noStrike" cap="none" baseline="0">
                <a:solidFill>
                  <a:schemeClr val="dk1"/>
                </a:solidFill>
                <a:latin typeface="Verdana"/>
                <a:ea typeface="Verdana"/>
                <a:cs typeface="Verdana"/>
                <a:sym typeface="Verdana"/>
              </a:rPr>
              <a:t>R</a:t>
            </a:r>
            <a:r>
              <a:rPr lang="id-ID" sz="2400" b="0" i="0" u="none" strike="noStrike" cap="none" baseline="0">
                <a:solidFill>
                  <a:schemeClr val="dk1"/>
                </a:solidFill>
                <a:latin typeface="Verdana"/>
                <a:ea typeface="Verdana"/>
                <a:cs typeface="Verdana"/>
                <a:sym typeface="Verdana"/>
              </a:rPr>
              <a:t>esults-</a:t>
            </a:r>
            <a:r>
              <a:rPr lang="id-ID" sz="2400" b="1" i="0" u="none" strike="noStrike" cap="none" baseline="0">
                <a:solidFill>
                  <a:schemeClr val="dk1"/>
                </a:solidFill>
                <a:latin typeface="Verdana"/>
                <a:ea typeface="Verdana"/>
                <a:cs typeface="Verdana"/>
                <a:sym typeface="Verdana"/>
              </a:rPr>
              <a:t>a</a:t>
            </a:r>
            <a:r>
              <a:rPr lang="id-ID" sz="2400" b="0" i="0" u="none" strike="noStrike" cap="none" baseline="0">
                <a:solidFill>
                  <a:schemeClr val="dk1"/>
                </a:solidFill>
                <a:latin typeface="Verdana"/>
                <a:ea typeface="Verdana"/>
                <a:cs typeface="Verdana"/>
                <a:sym typeface="Verdana"/>
              </a:rPr>
              <a:t>nd-</a:t>
            </a:r>
            <a:r>
              <a:rPr lang="id-ID" sz="2400" b="1" i="0" u="none" strike="noStrike" cap="none" baseline="0">
                <a:solidFill>
                  <a:schemeClr val="dk1"/>
                </a:solidFill>
                <a:latin typeface="Verdana"/>
                <a:ea typeface="Verdana"/>
                <a:cs typeface="Verdana"/>
                <a:sym typeface="Verdana"/>
              </a:rPr>
              <a:t>D</a:t>
            </a:r>
            <a:r>
              <a:rPr lang="id-ID" sz="2400" b="0" i="0" u="none" strike="noStrike" cap="none" baseline="0">
                <a:solidFill>
                  <a:schemeClr val="dk1"/>
                </a:solidFill>
                <a:latin typeface="Verdana"/>
                <a:ea typeface="Verdana"/>
                <a:cs typeface="Verdana"/>
                <a:sym typeface="Verdana"/>
              </a:rPr>
              <a:t>iscussion</a:t>
            </a:r>
          </a:p>
          <a:p>
            <a:pPr marL="346075" marR="0" lvl="0" indent="-346075" algn="l" rtl="0">
              <a:spcBef>
                <a:spcPts val="1800"/>
              </a:spcBef>
              <a:spcAft>
                <a:spcPts val="0"/>
              </a:spcAft>
              <a:buClr>
                <a:schemeClr val="dk1"/>
              </a:buClr>
              <a:buSzPct val="157500"/>
              <a:buFont typeface="Verdana"/>
              <a:buChar char="•"/>
            </a:pPr>
            <a:r>
              <a:rPr lang="id-ID" sz="2400" b="0" i="1" u="none" strike="noStrike" cap="none" baseline="0">
                <a:solidFill>
                  <a:schemeClr val="dk1"/>
                </a:solidFill>
                <a:latin typeface="Verdana"/>
                <a:ea typeface="Verdana"/>
                <a:cs typeface="Verdana"/>
                <a:sym typeface="Verdana"/>
              </a:rPr>
              <a:t>Put it before them briefly so they will read it, clearly so they will appreciate it, picturesquely so they will remember it and, above all, accurately so they will be guided by its light. </a:t>
            </a:r>
            <a:r>
              <a:rPr lang="id-ID" sz="2800" b="0" i="0" u="none" strike="noStrike" cap="none" baseline="0">
                <a:solidFill>
                  <a:schemeClr val="dk1"/>
                </a:solidFill>
                <a:latin typeface="Verdana"/>
                <a:ea typeface="Verdana"/>
                <a:cs typeface="Verdana"/>
                <a:sym typeface="Verdana"/>
              </a:rPr>
              <a:t>Joseph Pulitzer</a:t>
            </a:r>
          </a:p>
          <a:p>
            <a:pPr marL="346075" marR="0" lvl="0" indent="-140334" algn="l" rtl="0">
              <a:spcBef>
                <a:spcPts val="1800"/>
              </a:spcBef>
              <a:spcAft>
                <a:spcPts val="0"/>
              </a:spcAft>
              <a:buClr>
                <a:schemeClr val="dk1"/>
              </a:buClr>
              <a:buFont typeface="Verdana"/>
              <a:buNone/>
            </a:pPr>
            <a:endParaRPr sz="2400" b="0" i="0" u="none" strike="noStrike" cap="none" baseline="0">
              <a:solidFill>
                <a:schemeClr val="dk1"/>
              </a:solidFill>
              <a:latin typeface="Verdana"/>
              <a:ea typeface="Verdana"/>
              <a:cs typeface="Verdana"/>
              <a:sym typeface="Verdana"/>
            </a:endParaRPr>
          </a:p>
        </p:txBody>
      </p:sp>
      <p:sp>
        <p:nvSpPr>
          <p:cNvPr id="334" name="Shape 334"/>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335" name="Shape 335"/>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Shape 340"/>
          <p:cNvSpPr txBox="1">
            <a:spLocks noGrp="1"/>
          </p:cNvSpPr>
          <p:nvPr>
            <p:ph type="title"/>
          </p:nvPr>
        </p:nvSpPr>
        <p:spPr>
          <a:xfrm>
            <a:off x="3684896" y="228600"/>
            <a:ext cx="5081152"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References</a:t>
            </a:r>
          </a:p>
        </p:txBody>
      </p:sp>
      <p:sp>
        <p:nvSpPr>
          <p:cNvPr id="341" name="Shape 341"/>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[1] Glasman-Deal, Hilary, </a:t>
            </a:r>
            <a:r>
              <a:rPr lang="id-ID" sz="2400" b="0" i="1" u="none" strike="noStrike" cap="none" baseline="0">
                <a:solidFill>
                  <a:schemeClr val="dk1"/>
                </a:solidFill>
                <a:latin typeface="Verdana"/>
                <a:ea typeface="Verdana"/>
                <a:cs typeface="Verdana"/>
                <a:sym typeface="Verdana"/>
              </a:rPr>
              <a:t>Science Research Writing: A Guide for Non-Native Speakers of English</a:t>
            </a:r>
            <a:r>
              <a:rPr lang="id-ID" sz="2400" b="0" i="0" u="none" strike="noStrike" cap="none" baseline="0">
                <a:solidFill>
                  <a:schemeClr val="dk1"/>
                </a:solidFill>
                <a:latin typeface="Verdana"/>
                <a:ea typeface="Verdana"/>
                <a:cs typeface="Verdana"/>
                <a:sym typeface="Verdana"/>
              </a:rPr>
              <a:t>, 1</a:t>
            </a:r>
            <a:r>
              <a:rPr lang="id-ID" sz="2400" b="0" i="0" u="none" strike="noStrike" cap="none" baseline="30000">
                <a:solidFill>
                  <a:schemeClr val="dk1"/>
                </a:solidFill>
                <a:latin typeface="Verdana"/>
                <a:ea typeface="Verdana"/>
                <a:cs typeface="Verdana"/>
                <a:sym typeface="Verdana"/>
              </a:rPr>
              <a:t>st</a:t>
            </a:r>
            <a:r>
              <a:rPr lang="id-ID" sz="2400" b="0" i="0" u="none" strike="noStrike" cap="none" baseline="0">
                <a:solidFill>
                  <a:schemeClr val="dk1"/>
                </a:solidFill>
                <a:latin typeface="Verdana"/>
                <a:ea typeface="Verdana"/>
                <a:cs typeface="Verdana"/>
                <a:sym typeface="Verdana"/>
              </a:rPr>
              <a:t> edition, 2009, Imperial College Press</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[2] Wallwork, Adrian, </a:t>
            </a:r>
            <a:r>
              <a:rPr lang="id-ID" sz="2400" b="0" i="1" u="none" strike="noStrike" cap="none" baseline="0">
                <a:solidFill>
                  <a:schemeClr val="dk1"/>
                </a:solidFill>
                <a:latin typeface="Verdana"/>
                <a:ea typeface="Verdana"/>
                <a:cs typeface="Verdana"/>
                <a:sym typeface="Verdana"/>
              </a:rPr>
              <a:t>English for Writing Research Paper</a:t>
            </a:r>
            <a:r>
              <a:rPr lang="id-ID" sz="2400" b="0" i="0" u="none" strike="noStrike" cap="none" baseline="0">
                <a:solidFill>
                  <a:schemeClr val="dk1"/>
                </a:solidFill>
                <a:latin typeface="Verdana"/>
                <a:ea typeface="Verdana"/>
                <a:cs typeface="Verdana"/>
                <a:sym typeface="Verdana"/>
              </a:rPr>
              <a:t>, 2011 edition, Springer</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[3] Hall, Ralph, </a:t>
            </a:r>
            <a:r>
              <a:rPr lang="id-ID" sz="2400" b="0" i="1" u="none" strike="noStrike" cap="none" baseline="0">
                <a:solidFill>
                  <a:schemeClr val="dk1"/>
                </a:solidFill>
                <a:latin typeface="Verdana"/>
                <a:ea typeface="Verdana"/>
                <a:cs typeface="Verdana"/>
                <a:sym typeface="Verdana"/>
              </a:rPr>
              <a:t>Applied Social Science</a:t>
            </a:r>
            <a:r>
              <a:rPr lang="id-ID" sz="2400" b="0" i="0" u="none" strike="noStrike" cap="none" baseline="0">
                <a:solidFill>
                  <a:schemeClr val="dk1"/>
                </a:solidFill>
                <a:latin typeface="Verdana"/>
                <a:ea typeface="Verdana"/>
                <a:cs typeface="Verdana"/>
                <a:sym typeface="Verdana"/>
              </a:rPr>
              <a:t>, UNSW, 2006</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[4] Creswell, J.W., </a:t>
            </a:r>
            <a:r>
              <a:rPr lang="id-ID" sz="2400" b="0" i="1" u="none" strike="noStrike" cap="none" baseline="0">
                <a:solidFill>
                  <a:schemeClr val="dk1"/>
                </a:solidFill>
                <a:latin typeface="Verdana"/>
                <a:ea typeface="Verdana"/>
                <a:cs typeface="Verdana"/>
                <a:sym typeface="Verdana"/>
              </a:rPr>
              <a:t>Research Design: Qualitative, Quantitative, and Mixed Methods Approaches</a:t>
            </a:r>
            <a:r>
              <a:rPr lang="id-ID" sz="2400" b="0" i="0" u="none" strike="noStrike" cap="none" baseline="0">
                <a:solidFill>
                  <a:schemeClr val="dk1"/>
                </a:solidFill>
                <a:latin typeface="Verdana"/>
                <a:ea typeface="Verdana"/>
                <a:cs typeface="Verdana"/>
                <a:sym typeface="Verdana"/>
              </a:rPr>
              <a:t>, Third edition, Sage Publisher</a:t>
            </a:r>
          </a:p>
        </p:txBody>
      </p:sp>
      <p:sp>
        <p:nvSpPr>
          <p:cNvPr id="342" name="Shape 342"/>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343" name="Shape 343"/>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Shape 348"/>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rgbClr val="3F3F3F"/>
                </a:solidFill>
                <a:latin typeface="Verdana"/>
                <a:ea typeface="Verdana"/>
                <a:cs typeface="Verdana"/>
                <a:sym typeface="Verdana"/>
              </a:rPr>
              <a:t>Part II Milestones</a:t>
            </a:r>
          </a:p>
        </p:txBody>
      </p:sp>
      <p:sp>
        <p:nvSpPr>
          <p:cNvPr id="349" name="Shape 349"/>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Clr>
                <a:srgbClr val="888888"/>
              </a:buClr>
              <a:buFont typeface="Verdana"/>
              <a:buNone/>
            </a:pPr>
            <a:endParaRPr sz="2400" b="0" i="0" u="none" strike="noStrike" cap="none" baseline="0">
              <a:solidFill>
                <a:srgbClr val="888888"/>
              </a:solidFill>
              <a:latin typeface="Verdana"/>
              <a:ea typeface="Verdana"/>
              <a:cs typeface="Verdana"/>
              <a:sym typeface="Verdana"/>
            </a:endParaRPr>
          </a:p>
        </p:txBody>
      </p:sp>
      <p:sp>
        <p:nvSpPr>
          <p:cNvPr id="350" name="Shape 350"/>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351" name="Shape 351"/>
          <p:cNvSpPr txBox="1">
            <a:spLocks noGrp="1"/>
          </p:cNvSpPr>
          <p:nvPr>
            <p:ph type="ftr" idx="11"/>
          </p:nvPr>
        </p:nvSpPr>
        <p:spPr>
          <a:xfrm>
            <a:off x="3124200" y="6356350"/>
            <a:ext cx="2895600" cy="365125"/>
          </a:xfrm>
          <a:prstGeom prst="rect">
            <a:avLst/>
          </a:prstGeom>
          <a:noFill/>
          <a:ln>
            <a:noFill/>
          </a:ln>
        </p:spPr>
        <p:txBody>
          <a:bodyPr lIns="91425" tIns="45700" rIns="91425" bIns="45700" anchor="t" anchorCtr="0">
            <a:spAutoFit/>
          </a:bodyPr>
          <a:lstStyle/>
          <a:p>
            <a:pPr marL="0" marR="0" lvl="0" indent="0" algn="l" rtl="0">
              <a:spcBef>
                <a:spcPts val="0"/>
              </a:spcBef>
              <a:buSzPct val="25000"/>
              <a:buNone/>
            </a:pPr>
            <a:r>
              <a:rPr lang="id-ID" sz="1800" b="0" i="0" u="none" strike="noStrike" cap="none" baseline="0">
                <a:solidFill>
                  <a:schemeClr val="dk1"/>
                </a:solidFill>
                <a:latin typeface="Verdana"/>
                <a:ea typeface="Verdana"/>
                <a:cs typeface="Verdana"/>
                <a:sym typeface="Verdana"/>
              </a:rPr>
              <a:t>S1 Teknik Informatika</a:t>
            </a:r>
          </a:p>
        </p:txBody>
      </p:sp>
      <p:sp>
        <p:nvSpPr>
          <p:cNvPr id="352" name="Shape 352"/>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Shape 357"/>
          <p:cNvSpPr txBox="1">
            <a:spLocks noGrp="1"/>
          </p:cNvSpPr>
          <p:nvPr>
            <p:ph type="title"/>
          </p:nvPr>
        </p:nvSpPr>
        <p:spPr>
          <a:xfrm>
            <a:off x="3657600" y="216089"/>
            <a:ext cx="5108448" cy="1015622"/>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000" b="1" i="0" u="none" strike="noStrike" cap="none" baseline="0" dirty="0">
                <a:solidFill>
                  <a:schemeClr val="lt1"/>
                </a:solidFill>
                <a:latin typeface="Verdana"/>
                <a:ea typeface="Verdana"/>
                <a:cs typeface="Verdana"/>
                <a:sym typeface="Verdana"/>
              </a:rPr>
              <a:t>Time Table Pelaksanaan Mata Kuliah </a:t>
            </a:r>
            <a:r>
              <a:rPr lang="id-ID" sz="2000" b="1" i="0" u="none" strike="noStrike" cap="none" baseline="0" dirty="0" smtClean="0">
                <a:solidFill>
                  <a:schemeClr val="lt1"/>
                </a:solidFill>
                <a:latin typeface="Verdana"/>
                <a:ea typeface="Verdana"/>
                <a:cs typeface="Verdana"/>
                <a:sym typeface="Verdana"/>
              </a:rPr>
              <a:t>IFG412 </a:t>
            </a:r>
            <a:r>
              <a:rPr lang="id-ID" sz="2000" b="1" i="0" u="none" strike="noStrike" cap="none" baseline="0" dirty="0">
                <a:solidFill>
                  <a:schemeClr val="lt1"/>
                </a:solidFill>
                <a:latin typeface="Verdana"/>
                <a:ea typeface="Verdana"/>
                <a:cs typeface="Verdana"/>
                <a:sym typeface="Verdana"/>
              </a:rPr>
              <a:t>Tugas Akhir I (Seminar Proposal)</a:t>
            </a:r>
          </a:p>
        </p:txBody>
      </p:sp>
      <p:sp>
        <p:nvSpPr>
          <p:cNvPr id="358" name="Shape 358"/>
          <p:cNvSpPr txBox="1">
            <a:spLocks noGrp="1"/>
          </p:cNvSpPr>
          <p:nvPr>
            <p:ph type="body" idx="1"/>
          </p:nvPr>
        </p:nvSpPr>
        <p:spPr>
          <a:xfrm>
            <a:off x="467543" y="5229200"/>
            <a:ext cx="8229600" cy="1112987"/>
          </a:xfrm>
          <a:prstGeom prst="rect">
            <a:avLst/>
          </a:prstGeom>
          <a:noFill/>
          <a:ln>
            <a:noFill/>
          </a:ln>
        </p:spPr>
        <p:txBody>
          <a:bodyPr lIns="91425" tIns="45700" rIns="91425" bIns="45700" anchor="t" anchorCtr="0">
            <a:spAutoFit/>
          </a:bodyPr>
          <a:lstStyle/>
          <a:p>
            <a:pPr marL="346075" marR="0" lvl="0" indent="-346075" algn="l" rtl="0">
              <a:lnSpc>
                <a:spcPct val="80000"/>
              </a:lnSpc>
              <a:spcBef>
                <a:spcPts val="0"/>
              </a:spcBef>
              <a:spcAft>
                <a:spcPts val="0"/>
              </a:spcAft>
              <a:buClr>
                <a:schemeClr val="dk1"/>
              </a:buClr>
              <a:buSzPct val="131785"/>
              <a:buFont typeface="Verdana"/>
              <a:buChar char="•"/>
            </a:pPr>
            <a:r>
              <a:rPr lang="id-ID" sz="2050" b="1" i="0" u="none" strike="noStrike" cap="none" baseline="0">
                <a:solidFill>
                  <a:schemeClr val="dk1"/>
                </a:solidFill>
                <a:latin typeface="Verdana"/>
                <a:ea typeface="Verdana"/>
                <a:cs typeface="Verdana"/>
                <a:sym typeface="Verdana"/>
              </a:rPr>
              <a:t>For all</a:t>
            </a:r>
            <a:r>
              <a:rPr lang="id-ID" sz="2050" b="0" i="0" u="none" strike="noStrike" cap="none" baseline="0">
                <a:solidFill>
                  <a:schemeClr val="dk1"/>
                </a:solidFill>
                <a:latin typeface="Verdana"/>
                <a:ea typeface="Verdana"/>
                <a:cs typeface="Verdana"/>
                <a:sym typeface="Verdana"/>
              </a:rPr>
              <a:t>: Proposal TA1 akan dikumpul awal minggu 10</a:t>
            </a:r>
          </a:p>
          <a:p>
            <a:pPr marL="346075" marR="0" lvl="0" indent="-346075" algn="l" rtl="0">
              <a:lnSpc>
                <a:spcPct val="80000"/>
              </a:lnSpc>
              <a:spcBef>
                <a:spcPts val="1800"/>
              </a:spcBef>
              <a:spcAft>
                <a:spcPts val="0"/>
              </a:spcAft>
              <a:buClr>
                <a:schemeClr val="dk1"/>
              </a:buClr>
              <a:buSzPct val="131785"/>
              <a:buFont typeface="Verdana"/>
              <a:buChar char="•"/>
            </a:pPr>
            <a:r>
              <a:rPr lang="id-ID" sz="2050" b="0" i="0" u="none" strike="noStrike" cap="none" baseline="0">
                <a:solidFill>
                  <a:schemeClr val="dk1"/>
                </a:solidFill>
                <a:latin typeface="Verdana"/>
                <a:ea typeface="Verdana"/>
                <a:cs typeface="Verdana"/>
                <a:sym typeface="Verdana"/>
              </a:rPr>
              <a:t>Bagi yang mengambil TA1+TA2, proses Desk Evaluation dan Seminar akan selesai maksimal minggu ke-12</a:t>
            </a:r>
          </a:p>
          <a:p>
            <a:pPr marL="346075" marR="0" lvl="0" indent="-171196" algn="l" rtl="0">
              <a:lnSpc>
                <a:spcPct val="80000"/>
              </a:lnSpc>
              <a:spcBef>
                <a:spcPts val="1800"/>
              </a:spcBef>
              <a:spcAft>
                <a:spcPts val="0"/>
              </a:spcAft>
              <a:buClr>
                <a:schemeClr val="dk1"/>
              </a:buClr>
              <a:buFont typeface="Verdana"/>
              <a:buNone/>
            </a:pPr>
            <a:endParaRPr sz="2050" b="0" i="0" u="none" strike="noStrike" cap="none" baseline="0">
              <a:solidFill>
                <a:schemeClr val="dk1"/>
              </a:solidFill>
              <a:latin typeface="Verdana"/>
              <a:ea typeface="Verdana"/>
              <a:cs typeface="Verdana"/>
              <a:sym typeface="Verdana"/>
            </a:endParaRPr>
          </a:p>
        </p:txBody>
      </p:sp>
      <p:sp>
        <p:nvSpPr>
          <p:cNvPr id="359" name="Shape 359"/>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360" name="Shape 360"/>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graphicFrame>
        <p:nvGraphicFramePr>
          <p:cNvPr id="361" name="Shape 361"/>
          <p:cNvGraphicFramePr/>
          <p:nvPr/>
        </p:nvGraphicFramePr>
        <p:xfrm>
          <a:off x="539550" y="1350009"/>
          <a:ext cx="7848875" cy="3772408"/>
        </p:xfrm>
        <a:graphic>
          <a:graphicData uri="http://schemas.openxmlformats.org/drawingml/2006/table">
            <a:tbl>
              <a:tblPr>
                <a:noFill/>
                <a:tableStyleId>{9FED6956-BC23-46D0-99D7-DAA3D9782F9D}</a:tableStyleId>
              </a:tblPr>
              <a:tblGrid>
                <a:gridCol w="1408925"/>
                <a:gridCol w="2407500"/>
                <a:gridCol w="1152125"/>
                <a:gridCol w="1368150"/>
                <a:gridCol w="1512175"/>
              </a:tblGrid>
              <a:tr h="172175">
                <a:tc>
                  <a:txBody>
                    <a:bodyPr/>
                    <a:lstStyle/>
                    <a:p>
                      <a:pPr marL="0" marR="0" lvl="0" indent="0" algn="just" rtl="0">
                        <a:lnSpc>
                          <a:spcPct val="115000"/>
                        </a:lnSpc>
                        <a:spcBef>
                          <a:spcPts val="0"/>
                        </a:spcBef>
                        <a:spcAft>
                          <a:spcPts val="1000"/>
                        </a:spcAft>
                        <a:buSzPct val="25000"/>
                        <a:buNone/>
                      </a:pPr>
                      <a:r>
                        <a:rPr lang="id-ID" sz="1600" b="1" u="none" strike="noStrike" cap="none" baseline="0" dirty="0">
                          <a:latin typeface="Cambria"/>
                          <a:ea typeface="Cambria"/>
                          <a:cs typeface="Cambria"/>
                          <a:sym typeface="Cambria"/>
                        </a:rPr>
                        <a:t>Minggu 1</a:t>
                      </a:r>
                    </a:p>
                  </a:txBody>
                  <a:tcPr marL="56150" marR="5615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92D050"/>
                    </a:solidFill>
                  </a:tcPr>
                </a:tc>
                <a:tc>
                  <a:txBody>
                    <a:bodyPr/>
                    <a:lstStyle/>
                    <a:p>
                      <a:pPr marL="0" marR="0" lvl="0" indent="0" algn="just" rtl="0">
                        <a:lnSpc>
                          <a:spcPct val="115000"/>
                        </a:lnSpc>
                        <a:spcBef>
                          <a:spcPts val="0"/>
                        </a:spcBef>
                        <a:spcAft>
                          <a:spcPts val="1000"/>
                        </a:spcAft>
                        <a:buSzPct val="25000"/>
                        <a:buNone/>
                      </a:pPr>
                      <a:r>
                        <a:rPr lang="id-ID" sz="1600" b="1" u="none" strike="noStrike" cap="none" baseline="0">
                          <a:latin typeface="Cambria"/>
                          <a:ea typeface="Cambria"/>
                          <a:cs typeface="Cambria"/>
                          <a:sym typeface="Cambria"/>
                        </a:rPr>
                        <a:t>Minggu 2-4</a:t>
                      </a:r>
                    </a:p>
                  </a:txBody>
                  <a:tcPr marL="56150" marR="5615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92D050"/>
                    </a:solidFill>
                  </a:tcPr>
                </a:tc>
                <a:tc gridSpan="3">
                  <a:txBody>
                    <a:bodyPr/>
                    <a:lstStyle/>
                    <a:p>
                      <a:pPr marL="0" marR="0" lvl="0" indent="0" algn="ctr" rtl="0">
                        <a:lnSpc>
                          <a:spcPct val="115000"/>
                        </a:lnSpc>
                        <a:spcBef>
                          <a:spcPts val="0"/>
                        </a:spcBef>
                        <a:spcAft>
                          <a:spcPts val="1000"/>
                        </a:spcAft>
                        <a:buSzPct val="25000"/>
                        <a:buNone/>
                      </a:pPr>
                      <a:r>
                        <a:rPr lang="id-ID" sz="1600" b="1" u="none" strike="noStrike" cap="none" baseline="0">
                          <a:latin typeface="Cambria"/>
                          <a:ea typeface="Cambria"/>
                          <a:cs typeface="Cambria"/>
                          <a:sym typeface="Cambria"/>
                        </a:rPr>
                        <a:t>Minggu 4 s/d Minggu 7, Minggu 9 -10</a:t>
                      </a:r>
                    </a:p>
                  </a:txBody>
                  <a:tcPr marL="56150" marR="5615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92D050"/>
                    </a:solidFill>
                  </a:tcPr>
                </a:tc>
                <a:tc hMerge="1">
                  <a:txBody>
                    <a:bodyPr/>
                    <a:lstStyle/>
                    <a:p>
                      <a:endParaRPr lang="id-ID"/>
                    </a:p>
                  </a:txBody>
                  <a:tcPr/>
                </a:tc>
                <a:tc hMerge="1">
                  <a:txBody>
                    <a:bodyPr/>
                    <a:lstStyle/>
                    <a:p>
                      <a:endParaRPr lang="id-ID"/>
                    </a:p>
                  </a:txBody>
                  <a:tcPr/>
                </a:tc>
              </a:tr>
              <a:tr h="1759725">
                <a:tc>
                  <a:txBody>
                    <a:bodyPr/>
                    <a:lstStyle/>
                    <a:p>
                      <a:pPr marL="0" marR="0" lvl="0" indent="0" algn="just" rtl="0">
                        <a:lnSpc>
                          <a:spcPct val="115000"/>
                        </a:lnSpc>
                        <a:spcBef>
                          <a:spcPts val="0"/>
                        </a:spcBef>
                        <a:spcAft>
                          <a:spcPts val="1000"/>
                        </a:spcAft>
                        <a:buSzPct val="25000"/>
                        <a:buNone/>
                      </a:pPr>
                      <a:r>
                        <a:rPr lang="id-ID" sz="1600" b="1" u="none" strike="noStrike" cap="none" baseline="0">
                          <a:latin typeface="Cambria"/>
                          <a:ea typeface="Cambria"/>
                          <a:cs typeface="Cambria"/>
                          <a:sym typeface="Cambria"/>
                        </a:rPr>
                        <a:t>Kuliah Pembekalan:</a:t>
                      </a:r>
                      <a:r>
                        <a:rPr lang="id-ID" sz="1600" u="none" strike="noStrike" cap="none" baseline="0">
                          <a:latin typeface="Cambria"/>
                          <a:ea typeface="Cambria"/>
                          <a:cs typeface="Cambria"/>
                          <a:sym typeface="Cambria"/>
                        </a:rPr>
                        <a:t> Penjelasan Aturan TA</a:t>
                      </a:r>
                    </a:p>
                  </a:txBody>
                  <a:tcPr marL="56150" marR="5615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00"/>
                    </a:solidFill>
                  </a:tcPr>
                </a:tc>
                <a:tc>
                  <a:txBody>
                    <a:bodyPr/>
                    <a:lstStyle/>
                    <a:p>
                      <a:pPr marL="0" marR="0" lvl="0" indent="0" algn="just" rtl="0">
                        <a:lnSpc>
                          <a:spcPct val="115000"/>
                        </a:lnSpc>
                        <a:spcBef>
                          <a:spcPts val="0"/>
                        </a:spcBef>
                        <a:spcAft>
                          <a:spcPts val="1000"/>
                        </a:spcAft>
                        <a:buSzPct val="25000"/>
                        <a:buNone/>
                      </a:pPr>
                      <a:r>
                        <a:rPr lang="id-ID" sz="1600" b="1" u="none" strike="noStrike" cap="none" baseline="0">
                          <a:latin typeface="Cambria"/>
                          <a:ea typeface="Cambria"/>
                          <a:cs typeface="Cambria"/>
                          <a:sym typeface="Cambria"/>
                        </a:rPr>
                        <a:t>Materi</a:t>
                      </a:r>
                    </a:p>
                    <a:p>
                      <a:pPr marL="180975" marR="0" lvl="0" indent="-180975" algn="just" rtl="0">
                        <a:lnSpc>
                          <a:spcPct val="115000"/>
                        </a:lnSpc>
                        <a:spcBef>
                          <a:spcPts val="0"/>
                        </a:spcBef>
                        <a:spcAft>
                          <a:spcPts val="0"/>
                        </a:spcAft>
                        <a:buClr>
                          <a:schemeClr val="dk1"/>
                        </a:buClr>
                        <a:buSzPct val="100000"/>
                        <a:buFont typeface="Cambria"/>
                        <a:buChar char="∙"/>
                      </a:pPr>
                      <a:r>
                        <a:rPr lang="id-ID" sz="1600" u="none" strike="noStrike" cap="none" baseline="0">
                          <a:latin typeface="Cambria"/>
                          <a:ea typeface="Cambria"/>
                          <a:cs typeface="Cambria"/>
                          <a:sym typeface="Cambria"/>
                        </a:rPr>
                        <a:t>Plagiarisme (Minggu 2)</a:t>
                      </a:r>
                    </a:p>
                    <a:p>
                      <a:pPr marL="180975" marR="0" lvl="0" indent="-180975" algn="just" rtl="0">
                        <a:lnSpc>
                          <a:spcPct val="115000"/>
                        </a:lnSpc>
                        <a:spcBef>
                          <a:spcPts val="0"/>
                        </a:spcBef>
                        <a:spcAft>
                          <a:spcPts val="0"/>
                        </a:spcAft>
                        <a:buClr>
                          <a:schemeClr val="dk1"/>
                        </a:buClr>
                        <a:buSzPct val="100000"/>
                        <a:buFont typeface="Cambria"/>
                        <a:buChar char="∙"/>
                      </a:pPr>
                      <a:r>
                        <a:rPr lang="id-ID" sz="1600" u="none" strike="noStrike" cap="none" baseline="0">
                          <a:latin typeface="Cambria"/>
                          <a:ea typeface="Cambria"/>
                          <a:cs typeface="Cambria"/>
                          <a:sym typeface="Cambria"/>
                        </a:rPr>
                        <a:t>Metodologi penelitian (Minggu 3)</a:t>
                      </a:r>
                    </a:p>
                    <a:p>
                      <a:pPr marL="180975" marR="0" lvl="0" indent="-180975" algn="just" rtl="0">
                        <a:lnSpc>
                          <a:spcPct val="115000"/>
                        </a:lnSpc>
                        <a:spcBef>
                          <a:spcPts val="0"/>
                        </a:spcBef>
                        <a:spcAft>
                          <a:spcPts val="0"/>
                        </a:spcAft>
                        <a:buClr>
                          <a:schemeClr val="dk1"/>
                        </a:buClr>
                        <a:buSzPct val="100000"/>
                        <a:buFont typeface="Cambria"/>
                        <a:buChar char="∙"/>
                      </a:pPr>
                      <a:r>
                        <a:rPr lang="id-ID" sz="1600" u="none" strike="noStrike" cap="none" baseline="0">
                          <a:latin typeface="Cambria"/>
                          <a:ea typeface="Cambria"/>
                          <a:cs typeface="Cambria"/>
                          <a:sym typeface="Cambria"/>
                        </a:rPr>
                        <a:t>Penulisan ilmiah (Minggu 4)</a:t>
                      </a:r>
                    </a:p>
                  </a:txBody>
                  <a:tcPr marL="56150" marR="5615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00"/>
                    </a:solidFill>
                  </a:tcPr>
                </a:tc>
                <a:tc gridSpan="3">
                  <a:txBody>
                    <a:bodyPr/>
                    <a:lstStyle/>
                    <a:p>
                      <a:pPr marL="0" marR="0" lvl="0" indent="0" algn="just" rtl="0">
                        <a:lnSpc>
                          <a:spcPct val="115000"/>
                        </a:lnSpc>
                        <a:spcBef>
                          <a:spcPts val="0"/>
                        </a:spcBef>
                        <a:spcAft>
                          <a:spcPts val="1000"/>
                        </a:spcAft>
                        <a:buSzPct val="25000"/>
                        <a:buNone/>
                      </a:pPr>
                      <a:r>
                        <a:rPr lang="id-ID" sz="1600" b="1" u="none" strike="noStrike" cap="none" baseline="0">
                          <a:latin typeface="Cambria"/>
                          <a:ea typeface="Cambria"/>
                          <a:cs typeface="Cambria"/>
                          <a:sym typeface="Cambria"/>
                        </a:rPr>
                        <a:t>Bimbingan Proposal dan Penawaran tema TA oleh Kelompok Keahlian (KK): </a:t>
                      </a:r>
                    </a:p>
                    <a:p>
                      <a:pPr marL="180975" marR="0" lvl="0" indent="-180975" algn="just" rtl="0">
                        <a:lnSpc>
                          <a:spcPct val="115000"/>
                        </a:lnSpc>
                        <a:spcBef>
                          <a:spcPts val="0"/>
                        </a:spcBef>
                        <a:spcAft>
                          <a:spcPts val="0"/>
                        </a:spcAft>
                        <a:buClr>
                          <a:schemeClr val="dk1"/>
                        </a:buClr>
                        <a:buSzPct val="100000"/>
                        <a:buFont typeface="Cambria"/>
                        <a:buChar char="∙"/>
                      </a:pPr>
                      <a:r>
                        <a:rPr lang="id-ID" sz="1600" u="none" strike="noStrike" cap="none" baseline="0">
                          <a:latin typeface="Cambria"/>
                          <a:ea typeface="Cambria"/>
                          <a:cs typeface="Cambria"/>
                          <a:sym typeface="Cambria"/>
                        </a:rPr>
                        <a:t>Pembuatan dan Penulisan Proposal TA dengan dosen calon pembimbing </a:t>
                      </a:r>
                    </a:p>
                    <a:p>
                      <a:pPr marL="180975" marR="0" lvl="0" indent="-180975" algn="just" rtl="0">
                        <a:lnSpc>
                          <a:spcPct val="115000"/>
                        </a:lnSpc>
                        <a:spcBef>
                          <a:spcPts val="0"/>
                        </a:spcBef>
                        <a:spcAft>
                          <a:spcPts val="0"/>
                        </a:spcAft>
                        <a:buClr>
                          <a:schemeClr val="dk1"/>
                        </a:buClr>
                        <a:buSzPct val="100000"/>
                        <a:buFont typeface="Cambria"/>
                        <a:buChar char="∙"/>
                      </a:pPr>
                      <a:r>
                        <a:rPr lang="id-ID" sz="1600" u="none" strike="noStrike" cap="none" baseline="0">
                          <a:latin typeface="Cambria"/>
                          <a:ea typeface="Cambria"/>
                          <a:cs typeface="Cambria"/>
                          <a:sym typeface="Cambria"/>
                        </a:rPr>
                        <a:t>Penawaran tema TA oleh KK (</a:t>
                      </a:r>
                      <a:r>
                        <a:rPr lang="id-ID" sz="1600" u="sng" strike="noStrike" cap="none" baseline="0">
                          <a:latin typeface="Cambria"/>
                          <a:ea typeface="Cambria"/>
                          <a:cs typeface="Cambria"/>
                          <a:sym typeface="Cambria"/>
                        </a:rPr>
                        <a:t>ada kemungkinan lebih cepat</a:t>
                      </a:r>
                      <a:r>
                        <a:rPr lang="id-ID" sz="1600" u="none" strike="noStrike" cap="none" baseline="0">
                          <a:latin typeface="Cambria"/>
                          <a:ea typeface="Cambria"/>
                          <a:cs typeface="Cambria"/>
                          <a:sym typeface="Cambria"/>
                        </a:rPr>
                        <a:t>)</a:t>
                      </a:r>
                    </a:p>
                  </a:txBody>
                  <a:tcPr marL="56150" marR="5615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r>
              <a:tr h="172175">
                <a:tc>
                  <a:txBody>
                    <a:bodyPr/>
                    <a:lstStyle/>
                    <a:p>
                      <a:pPr marL="0" marR="0" lvl="0" indent="0" algn="just" rtl="0">
                        <a:lnSpc>
                          <a:spcPct val="115000"/>
                        </a:lnSpc>
                        <a:spcBef>
                          <a:spcPts val="0"/>
                        </a:spcBef>
                        <a:spcAft>
                          <a:spcPts val="1000"/>
                        </a:spcAft>
                        <a:buSzPct val="25000"/>
                        <a:buNone/>
                      </a:pPr>
                      <a:r>
                        <a:rPr lang="id-ID" sz="1600" b="1" u="none" strike="noStrike" cap="none" baseline="0">
                          <a:latin typeface="Cambria"/>
                          <a:ea typeface="Cambria"/>
                          <a:cs typeface="Cambria"/>
                          <a:sym typeface="Cambria"/>
                        </a:rPr>
                        <a:t>Awal minggu 10</a:t>
                      </a:r>
                    </a:p>
                  </a:txBody>
                  <a:tcPr marL="56150" marR="5615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1"/>
                    </a:solidFill>
                  </a:tcPr>
                </a:tc>
                <a:tc>
                  <a:txBody>
                    <a:bodyPr/>
                    <a:lstStyle/>
                    <a:p>
                      <a:pPr marL="0" marR="0" lvl="0" indent="0" algn="just" rtl="0">
                        <a:lnSpc>
                          <a:spcPct val="115000"/>
                        </a:lnSpc>
                        <a:spcBef>
                          <a:spcPts val="0"/>
                        </a:spcBef>
                        <a:spcAft>
                          <a:spcPts val="1000"/>
                        </a:spcAft>
                        <a:buSzPct val="25000"/>
                        <a:buNone/>
                      </a:pPr>
                      <a:r>
                        <a:rPr lang="id-ID" sz="1600" b="1" u="none" strike="noStrike" cap="none" baseline="0">
                          <a:latin typeface="Cambria"/>
                          <a:ea typeface="Cambria"/>
                          <a:cs typeface="Cambria"/>
                          <a:sym typeface="Cambria"/>
                        </a:rPr>
                        <a:t>Minggu 10-11</a:t>
                      </a:r>
                    </a:p>
                  </a:txBody>
                  <a:tcPr marL="56150" marR="5615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1000"/>
                        </a:spcAft>
                        <a:buSzPct val="25000"/>
                        <a:buNone/>
                      </a:pPr>
                      <a:r>
                        <a:rPr lang="id-ID" sz="1600" b="1" u="none" strike="noStrike" cap="none" baseline="0">
                          <a:latin typeface="Cambria"/>
                          <a:ea typeface="Cambria"/>
                          <a:cs typeface="Cambria"/>
                          <a:sym typeface="Cambria"/>
                        </a:rPr>
                        <a:t>Minggu 11-12</a:t>
                      </a:r>
                    </a:p>
                  </a:txBody>
                  <a:tcPr marL="56150" marR="5615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1000"/>
                        </a:spcAft>
                        <a:buSzPct val="25000"/>
                        <a:buNone/>
                      </a:pPr>
                      <a:r>
                        <a:rPr lang="id-ID" sz="1600" b="1" u="none" strike="noStrike" cap="none" baseline="0">
                          <a:latin typeface="Cambria"/>
                          <a:ea typeface="Cambria"/>
                          <a:cs typeface="Cambria"/>
                          <a:sym typeface="Cambria"/>
                        </a:rPr>
                        <a:t>Minggu 13</a:t>
                      </a:r>
                    </a:p>
                  </a:txBody>
                  <a:tcPr marL="56150" marR="5615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1000"/>
                        </a:spcAft>
                        <a:buSzPct val="25000"/>
                        <a:buNone/>
                      </a:pPr>
                      <a:r>
                        <a:rPr lang="id-ID" sz="1600" b="1" u="none" strike="noStrike" cap="none" baseline="0">
                          <a:latin typeface="Cambria"/>
                          <a:ea typeface="Cambria"/>
                          <a:cs typeface="Cambria"/>
                          <a:sym typeface="Cambria"/>
                        </a:rPr>
                        <a:t>Minggu 14</a:t>
                      </a:r>
                    </a:p>
                  </a:txBody>
                  <a:tcPr marL="56150" marR="5615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1"/>
                    </a:solidFill>
                  </a:tcPr>
                </a:tc>
              </a:tr>
              <a:tr h="860875">
                <a:tc>
                  <a:txBody>
                    <a:bodyPr/>
                    <a:lstStyle/>
                    <a:p>
                      <a:pPr marL="0" marR="0" lvl="0" indent="0" algn="just" rtl="0">
                        <a:lnSpc>
                          <a:spcPct val="115000"/>
                        </a:lnSpc>
                        <a:spcBef>
                          <a:spcPts val="0"/>
                        </a:spcBef>
                        <a:spcAft>
                          <a:spcPts val="1000"/>
                        </a:spcAft>
                        <a:buSzPct val="25000"/>
                        <a:buNone/>
                      </a:pPr>
                      <a:r>
                        <a:rPr lang="id-ID" sz="1600" u="none" strike="noStrike" cap="none" baseline="0">
                          <a:latin typeface="Cambria"/>
                          <a:ea typeface="Cambria"/>
                          <a:cs typeface="Cambria"/>
                          <a:sym typeface="Cambria"/>
                        </a:rPr>
                        <a:t>Pengumpulan Proposal Tugas Akhir di Admin IF</a:t>
                      </a:r>
                    </a:p>
                  </a:txBody>
                  <a:tcPr marL="56150" marR="5615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1"/>
                    </a:solidFill>
                  </a:tcPr>
                </a:tc>
                <a:tc>
                  <a:txBody>
                    <a:bodyPr/>
                    <a:lstStyle/>
                    <a:p>
                      <a:pPr marL="0" marR="0" lvl="0" indent="0" algn="just" rtl="0">
                        <a:lnSpc>
                          <a:spcPct val="115000"/>
                        </a:lnSpc>
                        <a:spcBef>
                          <a:spcPts val="0"/>
                        </a:spcBef>
                        <a:spcAft>
                          <a:spcPts val="1000"/>
                        </a:spcAft>
                        <a:buSzPct val="25000"/>
                        <a:buNone/>
                      </a:pPr>
                      <a:r>
                        <a:rPr lang="id-ID" sz="1600" u="none" strike="noStrike" cap="none" baseline="0" dirty="0">
                          <a:latin typeface="Cambria"/>
                          <a:ea typeface="Cambria"/>
                          <a:cs typeface="Cambria"/>
                          <a:sym typeface="Cambria"/>
                        </a:rPr>
                        <a:t>Penjadwalan Desk Evaluation proposal oleh KK</a:t>
                      </a:r>
                    </a:p>
                  </a:txBody>
                  <a:tcPr marL="56150" marR="5615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1000"/>
                        </a:spcAft>
                        <a:buSzPct val="25000"/>
                        <a:buNone/>
                      </a:pPr>
                      <a:r>
                        <a:rPr lang="id-ID" sz="1600" u="none" strike="noStrike" cap="none" baseline="0">
                          <a:latin typeface="Cambria"/>
                          <a:ea typeface="Cambria"/>
                          <a:cs typeface="Cambria"/>
                          <a:sym typeface="Cambria"/>
                        </a:rPr>
                        <a:t>Desk Evaluation</a:t>
                      </a:r>
                    </a:p>
                  </a:txBody>
                  <a:tcPr marL="56150" marR="5615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1000"/>
                        </a:spcAft>
                        <a:buSzPct val="25000"/>
                        <a:buNone/>
                      </a:pPr>
                      <a:r>
                        <a:rPr lang="id-ID" sz="1600" u="none" strike="noStrike" cap="none" baseline="0">
                          <a:latin typeface="Cambria"/>
                          <a:ea typeface="Cambria"/>
                          <a:cs typeface="Cambria"/>
                          <a:sym typeface="Cambria"/>
                        </a:rPr>
                        <a:t>Seminar sesi 1</a:t>
                      </a:r>
                    </a:p>
                  </a:txBody>
                  <a:tcPr marL="56150" marR="5615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1000"/>
                        </a:spcAft>
                        <a:buSzPct val="25000"/>
                        <a:buNone/>
                      </a:pPr>
                      <a:r>
                        <a:rPr lang="id-ID" sz="1600" u="none" strike="noStrike" cap="none" baseline="0" dirty="0">
                          <a:latin typeface="Cambria"/>
                          <a:ea typeface="Cambria"/>
                          <a:cs typeface="Cambria"/>
                          <a:sym typeface="Cambria"/>
                        </a:rPr>
                        <a:t>Seminar sesi 2</a:t>
                      </a:r>
                    </a:p>
                  </a:txBody>
                  <a:tcPr marL="56150" marR="5615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1"/>
                    </a:solidFill>
                  </a:tcPr>
                </a:tc>
              </a:tr>
            </a:tbl>
          </a:graphicData>
        </a:graphic>
      </p:graphicFrame>
    </p:spTree>
  </p:cSld>
  <p:clrMapOvr>
    <a:masterClrMapping/>
  </p:clrMapOvr>
  <p:transition spd="slow">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Shape 366"/>
          <p:cNvSpPr txBox="1">
            <a:spLocks noGrp="1"/>
          </p:cNvSpPr>
          <p:nvPr>
            <p:ph type="dt" idx="10"/>
          </p:nvPr>
        </p:nvSpPr>
        <p:spPr>
          <a:xfrm>
            <a:off x="0" y="6356350"/>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630303" y="228600"/>
            <a:ext cx="5135743"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Generic stucture: IMRaD</a:t>
            </a:r>
          </a:p>
        </p:txBody>
      </p:sp>
      <p:sp>
        <p:nvSpPr>
          <p:cNvPr id="109" name="Shape 109"/>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110" name="Shape 110"/>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pic>
        <p:nvPicPr>
          <p:cNvPr id="111" name="Shape 111"/>
          <p:cNvPicPr preferRelativeResize="0"/>
          <p:nvPr/>
        </p:nvPicPr>
        <p:blipFill rotWithShape="1">
          <a:blip r:embed="rId3">
            <a:alphaModFix/>
          </a:blip>
          <a:srcRect/>
          <a:stretch/>
        </p:blipFill>
        <p:spPr>
          <a:xfrm>
            <a:off x="251519" y="1124744"/>
            <a:ext cx="8640960" cy="5184575"/>
          </a:xfrm>
          <a:prstGeom prst="rect">
            <a:avLst/>
          </a:prstGeom>
          <a:noFill/>
          <a:ln>
            <a:noFill/>
          </a:ln>
        </p:spPr>
      </p:pic>
      <p:sp>
        <p:nvSpPr>
          <p:cNvPr id="112" name="Shape 112"/>
          <p:cNvSpPr txBox="1"/>
          <p:nvPr/>
        </p:nvSpPr>
        <p:spPr>
          <a:xfrm>
            <a:off x="5220071" y="5517232"/>
            <a:ext cx="3923928" cy="938718"/>
          </a:xfrm>
          <a:prstGeom prst="rect">
            <a:avLst/>
          </a:prstGeom>
          <a:noFill/>
          <a:ln>
            <a:noFill/>
          </a:ln>
        </p:spPr>
        <p:txBody>
          <a:bodyPr lIns="91425" tIns="45700" rIns="91425" bIns="45700" anchor="t" anchorCtr="0">
            <a:spAutoFit/>
          </a:bodyPr>
          <a:lstStyle/>
          <a:p>
            <a:pPr marL="0" marR="0" lvl="0" indent="0" algn="l" rtl="0">
              <a:spcBef>
                <a:spcPts val="0"/>
              </a:spcBef>
              <a:spcAft>
                <a:spcPts val="0"/>
              </a:spcAft>
              <a:buSzPct val="25000"/>
              <a:buNone/>
            </a:pPr>
            <a:r>
              <a:rPr lang="id-ID" sz="1100" b="0" i="0" u="none" strike="noStrike" cap="none" baseline="0">
                <a:solidFill>
                  <a:schemeClr val="dk1"/>
                </a:solidFill>
                <a:latin typeface="Verdana"/>
                <a:ea typeface="Verdana"/>
                <a:cs typeface="Verdana"/>
                <a:sym typeface="Verdana"/>
              </a:rPr>
              <a:t>Source: http://download.springer.com/static/pdf/830/art%253A10.1007%252Fs10980-011-9674-3.pdf?auth66=1392958068_8f06fd01d1f9b0079ebb716810a9af91&amp;ext=.pdf</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3671248" y="228600"/>
            <a:ext cx="5094799"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Generic stucture: IMRaD</a:t>
            </a:r>
          </a:p>
        </p:txBody>
      </p:sp>
      <p:sp>
        <p:nvSpPr>
          <p:cNvPr id="118" name="Shape 118"/>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119" name="Shape 119"/>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pic>
        <p:nvPicPr>
          <p:cNvPr id="120" name="Shape 120"/>
          <p:cNvPicPr preferRelativeResize="0"/>
          <p:nvPr/>
        </p:nvPicPr>
        <p:blipFill rotWithShape="1">
          <a:blip r:embed="rId3">
            <a:alphaModFix/>
          </a:blip>
          <a:srcRect/>
          <a:stretch/>
        </p:blipFill>
        <p:spPr>
          <a:xfrm>
            <a:off x="755575" y="1700808"/>
            <a:ext cx="4896543" cy="4104456"/>
          </a:xfrm>
          <a:prstGeom prst="rect">
            <a:avLst/>
          </a:prstGeom>
          <a:noFill/>
          <a:ln>
            <a:noFill/>
          </a:ln>
        </p:spPr>
      </p:pic>
      <p:sp>
        <p:nvSpPr>
          <p:cNvPr id="121" name="Shape 121"/>
          <p:cNvSpPr txBox="1"/>
          <p:nvPr/>
        </p:nvSpPr>
        <p:spPr>
          <a:xfrm>
            <a:off x="5508103" y="2060848"/>
            <a:ext cx="3240359" cy="2308323"/>
          </a:xfrm>
          <a:prstGeom prst="rect">
            <a:avLst/>
          </a:prstGeom>
          <a:noFill/>
          <a:ln>
            <a:noFill/>
          </a:ln>
        </p:spPr>
        <p:txBody>
          <a:bodyPr lIns="91425" tIns="45700" rIns="91425" bIns="45700" anchor="t" anchorCtr="0">
            <a:spAutoFit/>
          </a:bodyPr>
          <a:lstStyle/>
          <a:p>
            <a:pPr marL="0" marR="0" lvl="0" indent="0" algn="l" rtl="0">
              <a:spcBef>
                <a:spcPts val="0"/>
              </a:spcBef>
              <a:spcAft>
                <a:spcPts val="0"/>
              </a:spcAft>
              <a:buSzPct val="25000"/>
              <a:buNone/>
            </a:pPr>
            <a:r>
              <a:rPr lang="id-ID" sz="1800" b="0" i="0" u="none" strike="noStrike" cap="none" baseline="0">
                <a:solidFill>
                  <a:schemeClr val="dk1"/>
                </a:solidFill>
                <a:latin typeface="Verdana"/>
                <a:ea typeface="Verdana"/>
                <a:cs typeface="Verdana"/>
                <a:sym typeface="Verdana"/>
              </a:rPr>
              <a:t>Taken: </a:t>
            </a:r>
            <a:r>
              <a:rPr lang="id-ID" sz="1800" b="0" i="0" u="sng" strike="noStrike" cap="none" baseline="0">
                <a:solidFill>
                  <a:schemeClr val="hlink"/>
                </a:solidFill>
                <a:latin typeface="Verdana"/>
                <a:ea typeface="Verdana"/>
                <a:cs typeface="Verdana"/>
                <a:sym typeface="Verdana"/>
                <a:hlinkClick r:id="rId4"/>
              </a:rPr>
              <a:t>http://www.study-habits.com/imrad-format-explanation</a:t>
            </a:r>
          </a:p>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a:p>
            <a:pPr marL="0" marR="0" lvl="0" indent="0" algn="l" rtl="0">
              <a:spcBef>
                <a:spcPts val="0"/>
              </a:spcBef>
              <a:spcAft>
                <a:spcPts val="0"/>
              </a:spcAft>
              <a:buSzPct val="25000"/>
              <a:buNone/>
            </a:pPr>
            <a:r>
              <a:rPr lang="id-ID" sz="1800" b="0" i="0" u="none" strike="noStrike" cap="none" baseline="0">
                <a:solidFill>
                  <a:schemeClr val="dk1"/>
                </a:solidFill>
                <a:latin typeface="Verdana"/>
                <a:ea typeface="Verdana"/>
                <a:cs typeface="Verdana"/>
                <a:sym typeface="Verdana"/>
              </a:rPr>
              <a:t>Source:  </a:t>
            </a:r>
            <a:r>
              <a:rPr lang="id-ID" sz="1800" b="0" i="1" u="none" strike="noStrike" cap="none" baseline="0">
                <a:solidFill>
                  <a:schemeClr val="dk1"/>
                </a:solidFill>
                <a:latin typeface="Verdana"/>
                <a:ea typeface="Verdana"/>
                <a:cs typeface="Verdana"/>
                <a:sym typeface="Verdana"/>
              </a:rPr>
              <a:t>Swales, J and C. Feak (2000) English in Today’s Research World: a Writing Guide, Michigan: Ann Arbor</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Introduction must...</a:t>
            </a:r>
          </a:p>
        </p:txBody>
      </p:sp>
      <p:sp>
        <p:nvSpPr>
          <p:cNvPr id="127" name="Shape 127"/>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begin with a very general statement about the subject, then gradually narrows down to the specific thesis statement</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provide background knowledge for your reader so that they can appreciate your work</a:t>
            </a:r>
          </a:p>
          <a:p>
            <a:pPr marL="593725" marR="0" lvl="1" indent="-187325" algn="l" rtl="0">
              <a:spcBef>
                <a:spcPts val="800"/>
              </a:spcBef>
              <a:spcAft>
                <a:spcPts val="0"/>
              </a:spcAft>
              <a:buClr>
                <a:srgbClr val="595959"/>
              </a:buClr>
              <a:buSzPct val="100000"/>
              <a:buFont typeface="Verdana"/>
              <a:buChar char="–"/>
            </a:pPr>
            <a:r>
              <a:rPr lang="id-ID" sz="2000" b="0" i="0" u="none" strike="noStrike" cap="none" baseline="0">
                <a:solidFill>
                  <a:schemeClr val="dk1"/>
                </a:solidFill>
                <a:latin typeface="Verdana"/>
                <a:ea typeface="Verdana"/>
                <a:cs typeface="Verdana"/>
                <a:sym typeface="Verdana"/>
              </a:rPr>
              <a:t>What is important for the reader (from the sea of literature) ➔ be concise and clear please ☺</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Act as a clear road map for understanding your work/paper/thesis/TA</a:t>
            </a:r>
          </a:p>
        </p:txBody>
      </p:sp>
      <p:sp>
        <p:nvSpPr>
          <p:cNvPr id="128" name="Shape 128"/>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129" name="Shape 129"/>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500" b="1" i="0" u="none" strike="noStrike" cap="none" baseline="0">
                <a:solidFill>
                  <a:schemeClr val="lt1"/>
                </a:solidFill>
                <a:latin typeface="Verdana"/>
                <a:ea typeface="Verdana"/>
                <a:cs typeface="Verdana"/>
                <a:sym typeface="Verdana"/>
              </a:rPr>
              <a:t>Introduction ala Trzeciak and Mackay (1994)</a:t>
            </a:r>
          </a:p>
        </p:txBody>
      </p:sp>
      <p:sp>
        <p:nvSpPr>
          <p:cNvPr id="135" name="Shape 135"/>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a statement of the importance of the subject</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mention of previous work on the subject</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a justification for dealing with the subject</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a statement of your objectives</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a statement of the limitations of the work</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a mention of some of the differing viewpoints on the subject</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a definition of the topic being discussed</a:t>
            </a:r>
          </a:p>
        </p:txBody>
      </p:sp>
      <p:sp>
        <p:nvSpPr>
          <p:cNvPr id="136" name="Shape 136"/>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137" name="Shape 137"/>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3671248" y="228600"/>
            <a:ext cx="5094799"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Introduction ala Swales and Feak (2004)</a:t>
            </a:r>
          </a:p>
        </p:txBody>
      </p:sp>
      <p:sp>
        <p:nvSpPr>
          <p:cNvPr id="143" name="Shape 143"/>
          <p:cNvSpPr txBox="1">
            <a:spLocks noGrp="1"/>
          </p:cNvSpPr>
          <p:nvPr>
            <p:ph type="body" idx="1"/>
          </p:nvPr>
        </p:nvSpPr>
        <p:spPr>
          <a:xfrm>
            <a:off x="0" y="1600200"/>
            <a:ext cx="9144000" cy="4851685"/>
          </a:xfrm>
          <a:prstGeom prst="rect">
            <a:avLst/>
          </a:prstGeom>
          <a:noFill/>
          <a:ln>
            <a:noFill/>
          </a:ln>
        </p:spPr>
        <p:txBody>
          <a:bodyPr lIns="91425" tIns="45700" rIns="91425" bIns="45700" anchor="t" anchorCtr="0">
            <a:spAutoFit/>
          </a:bodyPr>
          <a:lstStyle/>
          <a:p>
            <a:pPr marL="346075" marR="0" lvl="0" indent="-346075" algn="l" rtl="0">
              <a:lnSpc>
                <a:spcPct val="80000"/>
              </a:lnSpc>
              <a:spcBef>
                <a:spcPts val="0"/>
              </a:spcBef>
              <a:spcAft>
                <a:spcPts val="0"/>
              </a:spcAft>
              <a:buClr>
                <a:schemeClr val="dk1"/>
              </a:buClr>
              <a:buSzPct val="25000"/>
              <a:buFont typeface="Verdana"/>
              <a:buNone/>
            </a:pPr>
            <a:r>
              <a:rPr lang="id-ID" sz="1850" b="0" i="0" u="none" strike="noStrike" cap="none" baseline="0">
                <a:solidFill>
                  <a:schemeClr val="dk1"/>
                </a:solidFill>
                <a:latin typeface="Verdana"/>
                <a:ea typeface="Verdana"/>
                <a:cs typeface="Verdana"/>
                <a:sym typeface="Verdana"/>
              </a:rPr>
              <a:t>Move 1: Establishing a research territory</a:t>
            </a:r>
          </a:p>
          <a:p>
            <a:pPr marL="593725" marR="0" lvl="1" indent="-187325" algn="l" rtl="0">
              <a:lnSpc>
                <a:spcPct val="80000"/>
              </a:lnSpc>
              <a:spcBef>
                <a:spcPts val="800"/>
              </a:spcBef>
              <a:spcAft>
                <a:spcPts val="0"/>
              </a:spcAft>
              <a:buClr>
                <a:srgbClr val="595959"/>
              </a:buClr>
              <a:buSzPct val="100000"/>
              <a:buFont typeface="Verdana"/>
              <a:buChar char="–"/>
            </a:pPr>
            <a:r>
              <a:rPr lang="id-ID" sz="1700" b="0" i="0" u="none" strike="noStrike" cap="none" baseline="0">
                <a:solidFill>
                  <a:schemeClr val="dk1"/>
                </a:solidFill>
                <a:latin typeface="Verdana"/>
                <a:ea typeface="Verdana"/>
                <a:cs typeface="Verdana"/>
                <a:sym typeface="Verdana"/>
              </a:rPr>
              <a:t>by showing that the general research area is important, central, interesting, problematic, etc. (optional)</a:t>
            </a:r>
          </a:p>
          <a:p>
            <a:pPr marL="593725" marR="0" lvl="1" indent="-187325" algn="l" rtl="0">
              <a:lnSpc>
                <a:spcPct val="80000"/>
              </a:lnSpc>
              <a:spcBef>
                <a:spcPts val="800"/>
              </a:spcBef>
              <a:spcAft>
                <a:spcPts val="0"/>
              </a:spcAft>
              <a:buClr>
                <a:srgbClr val="595959"/>
              </a:buClr>
              <a:buSzPct val="100000"/>
              <a:buFont typeface="Verdana"/>
              <a:buChar char="–"/>
            </a:pPr>
            <a:r>
              <a:rPr lang="id-ID" sz="1700" b="0" i="0" u="none" strike="noStrike" cap="none" baseline="0">
                <a:solidFill>
                  <a:schemeClr val="dk1"/>
                </a:solidFill>
                <a:latin typeface="Verdana"/>
                <a:ea typeface="Verdana"/>
                <a:cs typeface="Verdana"/>
                <a:sym typeface="Verdana"/>
              </a:rPr>
              <a:t>by introducing and reviewing items of previous research in the area (obligatory)</a:t>
            </a:r>
          </a:p>
          <a:p>
            <a:pPr marL="346075" marR="0" lvl="0" indent="-346075" algn="l" rtl="0">
              <a:lnSpc>
                <a:spcPct val="80000"/>
              </a:lnSpc>
              <a:spcBef>
                <a:spcPts val="1800"/>
              </a:spcBef>
              <a:spcAft>
                <a:spcPts val="0"/>
              </a:spcAft>
              <a:buClr>
                <a:schemeClr val="dk1"/>
              </a:buClr>
              <a:buSzPct val="25000"/>
              <a:buFont typeface="Verdana"/>
              <a:buNone/>
            </a:pPr>
            <a:r>
              <a:rPr lang="id-ID" sz="1850" b="0" i="0" u="none" strike="noStrike" cap="none" baseline="0">
                <a:solidFill>
                  <a:schemeClr val="dk1"/>
                </a:solidFill>
                <a:latin typeface="Verdana"/>
                <a:ea typeface="Verdana"/>
                <a:cs typeface="Verdana"/>
                <a:sym typeface="Verdana"/>
              </a:rPr>
              <a:t>Move 2: Establishing a niche</a:t>
            </a:r>
          </a:p>
          <a:p>
            <a:pPr marL="593725" marR="0" lvl="1" indent="-187325" algn="l" rtl="0">
              <a:lnSpc>
                <a:spcPct val="80000"/>
              </a:lnSpc>
              <a:spcBef>
                <a:spcPts val="800"/>
              </a:spcBef>
              <a:spcAft>
                <a:spcPts val="0"/>
              </a:spcAft>
              <a:buClr>
                <a:srgbClr val="595959"/>
              </a:buClr>
              <a:buSzPct val="100000"/>
              <a:buFont typeface="Verdana"/>
              <a:buChar char="–"/>
            </a:pPr>
            <a:r>
              <a:rPr lang="id-ID" sz="1700" b="0" i="0" u="none" strike="noStrike" cap="none" baseline="0">
                <a:solidFill>
                  <a:schemeClr val="dk1"/>
                </a:solidFill>
                <a:latin typeface="Verdana"/>
                <a:ea typeface="Verdana"/>
                <a:cs typeface="Verdana"/>
                <a:sym typeface="Verdana"/>
              </a:rPr>
              <a:t>by indicating a gap in the previous research or by extending previous knowledge in some way (obligatory)</a:t>
            </a:r>
          </a:p>
          <a:p>
            <a:pPr marL="346075" marR="0" lvl="0" indent="-346075" algn="l" rtl="0">
              <a:lnSpc>
                <a:spcPct val="80000"/>
              </a:lnSpc>
              <a:spcBef>
                <a:spcPts val="1800"/>
              </a:spcBef>
              <a:spcAft>
                <a:spcPts val="0"/>
              </a:spcAft>
              <a:buClr>
                <a:schemeClr val="dk1"/>
              </a:buClr>
              <a:buSzPct val="25000"/>
              <a:buFont typeface="Verdana"/>
              <a:buNone/>
            </a:pPr>
            <a:r>
              <a:rPr lang="id-ID" sz="1850" b="0" i="0" u="none" strike="noStrike" cap="none" baseline="0">
                <a:solidFill>
                  <a:schemeClr val="dk1"/>
                </a:solidFill>
                <a:latin typeface="Verdana"/>
                <a:ea typeface="Verdana"/>
                <a:cs typeface="Verdana"/>
                <a:sym typeface="Verdana"/>
              </a:rPr>
              <a:t>Move 3: Occupying the niche</a:t>
            </a:r>
          </a:p>
          <a:p>
            <a:pPr marL="593725" marR="0" lvl="1" indent="-187325" algn="l" rtl="0">
              <a:lnSpc>
                <a:spcPct val="80000"/>
              </a:lnSpc>
              <a:spcBef>
                <a:spcPts val="800"/>
              </a:spcBef>
              <a:spcAft>
                <a:spcPts val="0"/>
              </a:spcAft>
              <a:buClr>
                <a:srgbClr val="595959"/>
              </a:buClr>
              <a:buSzPct val="100000"/>
              <a:buFont typeface="Verdana"/>
              <a:buChar char="–"/>
            </a:pPr>
            <a:r>
              <a:rPr lang="id-ID" sz="1700" b="0" i="0" u="none" strike="noStrike" cap="none" baseline="0">
                <a:solidFill>
                  <a:schemeClr val="dk1"/>
                </a:solidFill>
                <a:latin typeface="Verdana"/>
                <a:ea typeface="Verdana"/>
                <a:cs typeface="Verdana"/>
                <a:sym typeface="Verdana"/>
              </a:rPr>
              <a:t>by outlining purposes or stating the nature of the present research (obligatory)</a:t>
            </a:r>
          </a:p>
          <a:p>
            <a:pPr marL="593725" marR="0" lvl="1" indent="-187325" algn="l" rtl="0">
              <a:lnSpc>
                <a:spcPct val="80000"/>
              </a:lnSpc>
              <a:spcBef>
                <a:spcPts val="800"/>
              </a:spcBef>
              <a:spcAft>
                <a:spcPts val="0"/>
              </a:spcAft>
              <a:buClr>
                <a:srgbClr val="595959"/>
              </a:buClr>
              <a:buSzPct val="100000"/>
              <a:buFont typeface="Verdana"/>
              <a:buChar char="–"/>
            </a:pPr>
            <a:r>
              <a:rPr lang="id-ID" sz="1700" b="0" i="0" u="none" strike="noStrike" cap="none" baseline="0">
                <a:solidFill>
                  <a:schemeClr val="dk1"/>
                </a:solidFill>
                <a:latin typeface="Verdana"/>
                <a:ea typeface="Verdana"/>
                <a:cs typeface="Verdana"/>
                <a:sym typeface="Verdana"/>
              </a:rPr>
              <a:t>by listing research questions of hypotheses</a:t>
            </a:r>
          </a:p>
          <a:p>
            <a:pPr marL="593725" marR="0" lvl="1" indent="-187325" algn="l" rtl="0">
              <a:lnSpc>
                <a:spcPct val="80000"/>
              </a:lnSpc>
              <a:spcBef>
                <a:spcPts val="800"/>
              </a:spcBef>
              <a:spcAft>
                <a:spcPts val="0"/>
              </a:spcAft>
              <a:buClr>
                <a:srgbClr val="595959"/>
              </a:buClr>
              <a:buSzPct val="100000"/>
              <a:buFont typeface="Verdana"/>
              <a:buChar char="–"/>
            </a:pPr>
            <a:r>
              <a:rPr lang="id-ID" sz="1700" b="0" i="0" u="none" strike="noStrike" cap="none" baseline="0">
                <a:solidFill>
                  <a:schemeClr val="dk1"/>
                </a:solidFill>
                <a:latin typeface="Verdana"/>
                <a:ea typeface="Verdana"/>
                <a:cs typeface="Verdana"/>
                <a:sym typeface="Verdana"/>
              </a:rPr>
              <a:t>by announcing principal findings</a:t>
            </a:r>
          </a:p>
          <a:p>
            <a:pPr marL="593725" marR="0" lvl="1" indent="-187325" algn="l" rtl="0">
              <a:lnSpc>
                <a:spcPct val="80000"/>
              </a:lnSpc>
              <a:spcBef>
                <a:spcPts val="800"/>
              </a:spcBef>
              <a:spcAft>
                <a:spcPts val="0"/>
              </a:spcAft>
              <a:buClr>
                <a:srgbClr val="595959"/>
              </a:buClr>
              <a:buSzPct val="100000"/>
              <a:buFont typeface="Verdana"/>
              <a:buChar char="–"/>
            </a:pPr>
            <a:r>
              <a:rPr lang="id-ID" sz="1700" b="0" i="0" u="none" strike="noStrike" cap="none" baseline="0">
                <a:solidFill>
                  <a:schemeClr val="dk1"/>
                </a:solidFill>
                <a:latin typeface="Verdana"/>
                <a:ea typeface="Verdana"/>
                <a:cs typeface="Verdana"/>
                <a:sym typeface="Verdana"/>
              </a:rPr>
              <a:t>by stating the value of the previous research</a:t>
            </a:r>
          </a:p>
          <a:p>
            <a:pPr marL="593725" marR="0" lvl="1" indent="-187325" algn="l" rtl="0">
              <a:lnSpc>
                <a:spcPct val="80000"/>
              </a:lnSpc>
              <a:spcBef>
                <a:spcPts val="800"/>
              </a:spcBef>
              <a:spcAft>
                <a:spcPts val="0"/>
              </a:spcAft>
              <a:buClr>
                <a:srgbClr val="595959"/>
              </a:buClr>
              <a:buSzPct val="100000"/>
              <a:buFont typeface="Verdana"/>
              <a:buChar char="–"/>
            </a:pPr>
            <a:r>
              <a:rPr lang="id-ID" sz="1700" b="0" i="0" u="none" strike="noStrike" cap="none" baseline="0">
                <a:solidFill>
                  <a:schemeClr val="dk1"/>
                </a:solidFill>
                <a:latin typeface="Verdana"/>
                <a:ea typeface="Verdana"/>
                <a:cs typeface="Verdana"/>
                <a:sym typeface="Verdana"/>
              </a:rPr>
              <a:t>by indicating the structure of the research paper</a:t>
            </a:r>
          </a:p>
        </p:txBody>
      </p:sp>
      <p:sp>
        <p:nvSpPr>
          <p:cNvPr id="144" name="Shape 144"/>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145" name="Shape 145"/>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3643951" y="228600"/>
            <a:ext cx="5122095"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Literature review [3]</a:t>
            </a:r>
          </a:p>
        </p:txBody>
      </p:sp>
      <p:sp>
        <p:nvSpPr>
          <p:cNvPr id="152" name="Shape 152"/>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Ideally before research for justifying the research based on what already know</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Focus for literature review</a:t>
            </a:r>
          </a:p>
          <a:p>
            <a:pPr marL="593725" marR="0" lvl="1" indent="-187325" algn="l" rtl="0">
              <a:spcBef>
                <a:spcPts val="800"/>
              </a:spcBef>
              <a:spcAft>
                <a:spcPts val="0"/>
              </a:spcAft>
              <a:buClr>
                <a:srgbClr val="595959"/>
              </a:buClr>
              <a:buSzPct val="100000"/>
              <a:buFont typeface="Verdana"/>
              <a:buChar char="–"/>
            </a:pPr>
            <a:r>
              <a:rPr lang="id-ID" sz="2000" b="0" i="0" u="none" strike="noStrike" cap="none" baseline="0">
                <a:solidFill>
                  <a:schemeClr val="dk1"/>
                </a:solidFill>
                <a:latin typeface="Verdana"/>
                <a:ea typeface="Verdana"/>
                <a:cs typeface="Verdana"/>
                <a:sym typeface="Verdana"/>
              </a:rPr>
              <a:t>Research outcomes</a:t>
            </a:r>
          </a:p>
          <a:p>
            <a:pPr marL="593725" marR="0" lvl="1" indent="-187325" algn="l" rtl="0">
              <a:spcBef>
                <a:spcPts val="800"/>
              </a:spcBef>
              <a:spcAft>
                <a:spcPts val="0"/>
              </a:spcAft>
              <a:buClr>
                <a:srgbClr val="595959"/>
              </a:buClr>
              <a:buSzPct val="100000"/>
              <a:buFont typeface="Verdana"/>
              <a:buChar char="–"/>
            </a:pPr>
            <a:r>
              <a:rPr lang="id-ID" sz="2000" b="0" i="0" u="none" strike="noStrike" cap="none" baseline="0">
                <a:solidFill>
                  <a:schemeClr val="dk1"/>
                </a:solidFill>
                <a:latin typeface="Verdana"/>
                <a:ea typeface="Verdana"/>
                <a:cs typeface="Verdana"/>
                <a:sym typeface="Verdana"/>
              </a:rPr>
              <a:t>Research methods</a:t>
            </a:r>
          </a:p>
          <a:p>
            <a:pPr marL="593725" marR="0" lvl="1" indent="-187325" algn="l" rtl="0">
              <a:spcBef>
                <a:spcPts val="800"/>
              </a:spcBef>
              <a:spcAft>
                <a:spcPts val="0"/>
              </a:spcAft>
              <a:buClr>
                <a:srgbClr val="595959"/>
              </a:buClr>
              <a:buSzPct val="100000"/>
              <a:buFont typeface="Verdana"/>
              <a:buChar char="–"/>
            </a:pPr>
            <a:r>
              <a:rPr lang="id-ID" sz="2000" b="0" i="0" u="none" strike="noStrike" cap="none" baseline="0">
                <a:solidFill>
                  <a:schemeClr val="dk1"/>
                </a:solidFill>
                <a:latin typeface="Verdana"/>
                <a:ea typeface="Verdana"/>
                <a:cs typeface="Verdana"/>
                <a:sym typeface="Verdana"/>
              </a:rPr>
              <a:t>Theories</a:t>
            </a:r>
          </a:p>
          <a:p>
            <a:pPr marL="593725" marR="0" lvl="1" indent="-187325" algn="l" rtl="0">
              <a:spcBef>
                <a:spcPts val="800"/>
              </a:spcBef>
              <a:spcAft>
                <a:spcPts val="0"/>
              </a:spcAft>
              <a:buClr>
                <a:srgbClr val="595959"/>
              </a:buClr>
              <a:buSzPct val="100000"/>
              <a:buFont typeface="Verdana"/>
              <a:buChar char="–"/>
            </a:pPr>
            <a:r>
              <a:rPr lang="id-ID" sz="2000" b="0" i="0" u="none" strike="noStrike" cap="none" baseline="0">
                <a:solidFill>
                  <a:schemeClr val="dk1"/>
                </a:solidFill>
                <a:latin typeface="Verdana"/>
                <a:ea typeface="Verdana"/>
                <a:cs typeface="Verdana"/>
                <a:sym typeface="Verdana"/>
              </a:rPr>
              <a:t>Applications</a:t>
            </a:r>
          </a:p>
        </p:txBody>
      </p:sp>
      <p:sp>
        <p:nvSpPr>
          <p:cNvPr id="153" name="Shape 153"/>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26/08/2014</a:t>
            </a:r>
          </a:p>
        </p:txBody>
      </p:sp>
      <p:sp>
        <p:nvSpPr>
          <p:cNvPr id="154" name="Shape 154"/>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template_informatika_slid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2358</Words>
  <Application>Microsoft Office PowerPoint</Application>
  <PresentationFormat>On-screen Show (4:3)</PresentationFormat>
  <Paragraphs>307</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template_informatika_slide</vt:lpstr>
      <vt:lpstr>CCH4A3 PENULISAN PROPOSAL Academic Writing</vt:lpstr>
      <vt:lpstr>Aim of this slide</vt:lpstr>
      <vt:lpstr>Part I. Structure of Academic Writing</vt:lpstr>
      <vt:lpstr>Generic stucture: IMRaD</vt:lpstr>
      <vt:lpstr>Generic stucture: IMRaD</vt:lpstr>
      <vt:lpstr>Introduction must...</vt:lpstr>
      <vt:lpstr>Introduction ala Trzeciak and Mackay (1994)</vt:lpstr>
      <vt:lpstr>Introduction ala Swales and Feak (2004)</vt:lpstr>
      <vt:lpstr>Literature review [3]</vt:lpstr>
      <vt:lpstr>Literature review aim [3]</vt:lpstr>
      <vt:lpstr>Use of Literature review [4]</vt:lpstr>
      <vt:lpstr>Method</vt:lpstr>
      <vt:lpstr>Why do I need to justify or give reasons for what I did? Isn’t it obvious? [2]</vt:lpstr>
      <vt:lpstr>Method: The model [1]</vt:lpstr>
      <vt:lpstr>Results [2]</vt:lpstr>
      <vt:lpstr>Results [2]</vt:lpstr>
      <vt:lpstr>“Showing not telling’ the results [2]</vt:lpstr>
      <vt:lpstr>“Showing not telling’ the results: tables and figures [2]</vt:lpstr>
      <vt:lpstr>Difference between reporting and interpreting [2]</vt:lpstr>
      <vt:lpstr>Discussion [1][2]</vt:lpstr>
      <vt:lpstr>Structure of the discussion [2]</vt:lpstr>
      <vt:lpstr>Conclusion [2]</vt:lpstr>
      <vt:lpstr>Conclusion compared to introduction and abstract [2]</vt:lpstr>
      <vt:lpstr>Abstract: Definition </vt:lpstr>
      <vt:lpstr>When should I write the Abstract?</vt:lpstr>
      <vt:lpstr>Type of abstract [2]</vt:lpstr>
      <vt:lpstr>Structured abstract</vt:lpstr>
      <vt:lpstr>Reference Management Tools</vt:lpstr>
      <vt:lpstr>Academic Phrasebank</vt:lpstr>
      <vt:lpstr>How to used this slide for proposal writing</vt:lpstr>
      <vt:lpstr>Concluding remark</vt:lpstr>
      <vt:lpstr>References</vt:lpstr>
      <vt:lpstr>Part II Milestones</vt:lpstr>
      <vt:lpstr>Time Table Pelaksanaan Mata Kuliah IFG412 Tugas Akhir I (Seminar Proposal)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IFG412  Tugas Akhir I (Seminar Proposal) Academic Writing</dc:title>
  <cp:lastModifiedBy>lenovo</cp:lastModifiedBy>
  <cp:revision>6</cp:revision>
  <dcterms:modified xsi:type="dcterms:W3CDTF">2017-09-15T07:56:55Z</dcterms:modified>
</cp:coreProperties>
</file>