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37"/>
  </p:notesMasterIdLst>
  <p:sldIdLst>
    <p:sldId id="256" r:id="rId2"/>
    <p:sldId id="331" r:id="rId3"/>
    <p:sldId id="302" r:id="rId4"/>
    <p:sldId id="303" r:id="rId5"/>
    <p:sldId id="305" r:id="rId6"/>
    <p:sldId id="259" r:id="rId7"/>
    <p:sldId id="315" r:id="rId8"/>
    <p:sldId id="329" r:id="rId9"/>
    <p:sldId id="330" r:id="rId10"/>
    <p:sldId id="345" r:id="rId11"/>
    <p:sldId id="325" r:id="rId12"/>
    <p:sldId id="326" r:id="rId13"/>
    <p:sldId id="327" r:id="rId14"/>
    <p:sldId id="328" r:id="rId15"/>
    <p:sldId id="282" r:id="rId16"/>
    <p:sldId id="316" r:id="rId17"/>
    <p:sldId id="317" r:id="rId18"/>
    <p:sldId id="318" r:id="rId19"/>
    <p:sldId id="319" r:id="rId20"/>
    <p:sldId id="321" r:id="rId21"/>
    <p:sldId id="322" r:id="rId22"/>
    <p:sldId id="320" r:id="rId23"/>
    <p:sldId id="324" r:id="rId24"/>
    <p:sldId id="333" r:id="rId25"/>
    <p:sldId id="334" r:id="rId26"/>
    <p:sldId id="335" r:id="rId27"/>
    <p:sldId id="337" r:id="rId28"/>
    <p:sldId id="344" r:id="rId29"/>
    <p:sldId id="338" r:id="rId30"/>
    <p:sldId id="339" r:id="rId31"/>
    <p:sldId id="340" r:id="rId32"/>
    <p:sldId id="341" r:id="rId33"/>
    <p:sldId id="343" r:id="rId34"/>
    <p:sldId id="291" r:id="rId35"/>
    <p:sldId id="276" r:id="rId36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87682" y="2009550"/>
            <a:ext cx="11101916" cy="40254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 </a:t>
            </a:r>
            <a:r>
              <a:rPr lang="id-ID" sz="2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Colony </a:t>
            </a:r>
            <a:r>
              <a:rPr lang="id-ID" sz="2800" b="1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Optimization </a:t>
            </a: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(ACO)</a:t>
            </a:r>
            <a:endParaRPr lang="id-ID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indent="-344488"/>
            <a:r>
              <a:rPr lang="id-ID" sz="2800" i="1" dirty="0"/>
              <a:t>Visibility</a:t>
            </a:r>
            <a:r>
              <a:rPr lang="id-ID" sz="2800" dirty="0"/>
              <a:t> </a:t>
            </a:r>
            <a:r>
              <a:rPr lang="id-ID" sz="2800" dirty="0" smtClean="0"/>
              <a:t>menyatakan </a:t>
            </a:r>
            <a:r>
              <a:rPr lang="id-ID" sz="2800" dirty="0"/>
              <a:t>bahwa kota-kota yang dekat seharusnya dipilih dengan probabilitas </a:t>
            </a:r>
            <a:r>
              <a:rPr lang="id-ID" sz="2800" dirty="0" smtClean="0"/>
              <a:t>tinggi</a:t>
            </a:r>
          </a:p>
          <a:p>
            <a:pPr marL="344488" indent="-344488"/>
            <a:r>
              <a:rPr lang="id-ID" sz="2800" dirty="0" smtClean="0"/>
              <a:t>Intensitas </a:t>
            </a:r>
            <a:r>
              <a:rPr lang="id-ID" sz="2800" dirty="0"/>
              <a:t>jejak </a:t>
            </a:r>
            <a:r>
              <a:rPr lang="id-ID" sz="2800" i="1" dirty="0"/>
              <a:t>pheromone</a:t>
            </a:r>
            <a:r>
              <a:rPr lang="id-ID" sz="2800" dirty="0"/>
              <a:t> pada waktu </a:t>
            </a:r>
            <a:r>
              <a:rPr lang="id-ID" sz="2800" i="1" dirty="0"/>
              <a:t>t</a:t>
            </a:r>
            <a:r>
              <a:rPr lang="id-ID" sz="2800" dirty="0"/>
              <a:t> menyatakan bahwa jika pada busur (</a:t>
            </a:r>
            <a:r>
              <a:rPr lang="id-ID" sz="2800" i="1" dirty="0"/>
              <a:t>i</a:t>
            </a:r>
            <a:r>
              <a:rPr lang="id-ID" sz="2800" dirty="0"/>
              <a:t>,</a:t>
            </a:r>
            <a:r>
              <a:rPr lang="id-ID" sz="2800" i="1" dirty="0"/>
              <a:t>j</a:t>
            </a:r>
            <a:r>
              <a:rPr lang="id-ID" sz="2800" dirty="0"/>
              <a:t>) telah dilewati oleh sangat banyak semut, maka busur tersebut seharusnya lebih diutamakan untuk </a:t>
            </a:r>
            <a:r>
              <a:rPr lang="id-ID" sz="2800" dirty="0" smtClean="0"/>
              <a:t>dipilih</a:t>
            </a:r>
            <a:endParaRPr lang="id-ID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57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5" y="1458803"/>
            <a:ext cx="85058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" y="1441389"/>
            <a:ext cx="85534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6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6" y="1460281"/>
            <a:ext cx="68865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4" y="1438275"/>
            <a:ext cx="78009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711049"/>
            <a:ext cx="5220000" cy="421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5830"/>
            <a:ext cx="5220000" cy="49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6165"/>
            <a:ext cx="5220000" cy="49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6203"/>
            <a:ext cx="5220000" cy="494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8517"/>
            <a:ext cx="5220000" cy="4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Variansi algoritma ACO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defRPr/>
            </a:pP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 (AS)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>
                <a:solidFill>
                  <a:schemeClr val="tx1"/>
                </a:solidFill>
              </a:rPr>
              <a:t>MAX–MIN Ant </a:t>
            </a:r>
            <a:r>
              <a:rPr lang="id-ID" sz="2400" dirty="0" smtClean="0">
                <a:solidFill>
                  <a:schemeClr val="tx1"/>
                </a:solidFill>
              </a:rPr>
              <a:t>System (MMAS)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>
                <a:solidFill>
                  <a:schemeClr val="tx1"/>
                </a:solidFill>
              </a:rPr>
              <a:t>Ant </a:t>
            </a:r>
            <a:r>
              <a:rPr lang="id-ID" sz="2400" dirty="0" smtClean="0">
                <a:solidFill>
                  <a:schemeClr val="tx1"/>
                </a:solidFill>
              </a:rPr>
              <a:t>Colony System (ACS)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...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5876"/>
            <a:ext cx="5220000" cy="49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6164"/>
            <a:ext cx="5220000" cy="494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3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00" y="1356203"/>
            <a:ext cx="5220000" cy="49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7" y="1745993"/>
            <a:ext cx="10800000" cy="43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MAX–MIN Ant System (MMAS)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Hanya </a:t>
            </a:r>
            <a:r>
              <a:rPr lang="id-ID" sz="2400" dirty="0"/>
              <a:t>semut terbaik </a:t>
            </a:r>
            <a:r>
              <a:rPr lang="id-ID" sz="2400" dirty="0" smtClean="0"/>
              <a:t>yang </a:t>
            </a:r>
            <a:r>
              <a:rPr lang="id-ID" sz="2400" dirty="0"/>
              <a:t>dapat melakukan update jejak-jejak </a:t>
            </a:r>
            <a:r>
              <a:rPr lang="id-ID" sz="2400" dirty="0" smtClean="0"/>
              <a:t>pheromone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Nilai </a:t>
            </a:r>
            <a:r>
              <a:rPr lang="id-ID" sz="2400" dirty="0"/>
              <a:t>minimum </a:t>
            </a:r>
            <a:r>
              <a:rPr lang="id-ID" sz="2400" dirty="0" smtClean="0"/>
              <a:t>dan maksimum </a:t>
            </a:r>
            <a:r>
              <a:rPr lang="id-ID" sz="2400" i="1" dirty="0"/>
              <a:t>pheromone </a:t>
            </a:r>
            <a:r>
              <a:rPr lang="id-ID" sz="2400" dirty="0" smtClean="0"/>
              <a:t>dibatasi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065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Update intensitas pheromone MMAS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185934"/>
              </p:ext>
            </p:extLst>
          </p:nvPr>
        </p:nvGraphicFramePr>
        <p:xfrm>
          <a:off x="2826860" y="2822027"/>
          <a:ext cx="6538281" cy="127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1218671" imgH="241195" progId="Equation.3">
                  <p:embed/>
                </p:oleObj>
              </mc:Choice>
              <mc:Fallback>
                <p:oleObj name="Equation" r:id="rId4" imgW="1218671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60" y="2822027"/>
                        <a:ext cx="6538281" cy="1277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43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Perubahan intensitas pheromone pada busur (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56736"/>
              </p:ext>
            </p:extLst>
          </p:nvPr>
        </p:nvGraphicFramePr>
        <p:xfrm>
          <a:off x="1556598" y="2806271"/>
          <a:ext cx="9078805" cy="215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2501900" imgH="596900" progId="Equation.3">
                  <p:embed/>
                </p:oleObj>
              </mc:Choice>
              <mc:Fallback>
                <p:oleObj name="Equation" r:id="rId4" imgW="2501900" imgH="596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598" y="2806271"/>
                        <a:ext cx="9078805" cy="2159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697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Batasan nilai 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pheromone minimum dan maksimum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88877"/>
              </p:ext>
            </p:extLst>
          </p:nvPr>
        </p:nvGraphicFramePr>
        <p:xfrm>
          <a:off x="617483" y="2711654"/>
          <a:ext cx="3202550" cy="158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4" imgW="850531" imgH="418918" progId="Equation.3">
                  <p:embed/>
                </p:oleObj>
              </mc:Choice>
              <mc:Fallback>
                <p:oleObj name="Equation" r:id="rId4" imgW="850531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83" y="2711654"/>
                        <a:ext cx="3202550" cy="1583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720987" y="2883606"/>
            <a:ext cx="4810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/>
              <a:t>L</a:t>
            </a:r>
            <a:r>
              <a:rPr lang="id-ID" sz="2400" dirty="0"/>
              <a:t>* adalah panjang tur </a:t>
            </a:r>
            <a:r>
              <a:rPr lang="id-ID" sz="2400" dirty="0" smtClean="0"/>
              <a:t>optimum.</a:t>
            </a:r>
          </a:p>
          <a:p>
            <a:r>
              <a:rPr lang="id-ID" sz="2400" dirty="0" smtClean="0"/>
              <a:t>Jika </a:t>
            </a:r>
            <a:r>
              <a:rPr lang="id-ID" sz="2400" i="1" dirty="0"/>
              <a:t>L</a:t>
            </a:r>
            <a:r>
              <a:rPr lang="id-ID" sz="2400" dirty="0"/>
              <a:t>* tidak diketahui, </a:t>
            </a:r>
            <a:r>
              <a:rPr lang="id-ID" sz="2400" dirty="0" smtClean="0"/>
              <a:t>gunakan </a:t>
            </a:r>
            <a:r>
              <a:rPr lang="id-ID" sz="2400" i="1" dirty="0"/>
              <a:t>L</a:t>
            </a:r>
            <a:r>
              <a:rPr lang="id-ID" sz="2400" baseline="-25000" dirty="0"/>
              <a:t>bs</a:t>
            </a:r>
            <a:r>
              <a:rPr lang="id-ID" sz="2400" dirty="0"/>
              <a:t> </a:t>
            </a:r>
            <a:r>
              <a:rPr lang="id-ID" sz="2400" dirty="0" smtClean="0"/>
              <a:t>(</a:t>
            </a:r>
            <a:r>
              <a:rPr lang="id-ID" sz="2400" i="1" dirty="0" smtClean="0"/>
              <a:t>best-so-far</a:t>
            </a:r>
            <a:r>
              <a:rPr lang="id-ID" sz="2400" dirty="0" smtClean="0"/>
              <a:t>)</a:t>
            </a:r>
            <a:endParaRPr lang="id-ID" sz="2400" dirty="0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91093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Batasan nilai 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pheromone minimum dan maksimum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82734"/>
              </p:ext>
            </p:extLst>
          </p:nvPr>
        </p:nvGraphicFramePr>
        <p:xfrm>
          <a:off x="486835" y="2616945"/>
          <a:ext cx="5040061" cy="165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4" imgW="1307532" imgH="431613" progId="Equation.3">
                  <p:embed/>
                </p:oleObj>
              </mc:Choice>
              <mc:Fallback>
                <p:oleObj name="Equation" r:id="rId4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35" y="2616945"/>
                        <a:ext cx="5040061" cy="1655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076497" y="4225828"/>
            <a:ext cx="6763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 smtClean="0"/>
              <a:t>p</a:t>
            </a:r>
            <a:r>
              <a:rPr lang="id-ID" sz="2400" i="1" baseline="-25000" dirty="0" smtClean="0"/>
              <a:t>dec</a:t>
            </a:r>
            <a:r>
              <a:rPr lang="id-ID" sz="2400" dirty="0" smtClean="0"/>
              <a:t> adalah probabilitas </a:t>
            </a:r>
            <a:r>
              <a:rPr lang="id-ID" sz="2400" dirty="0"/>
              <a:t>bahwa seekor semut membuat </a:t>
            </a:r>
            <a:r>
              <a:rPr lang="id-ID" sz="2400" i="1" dirty="0"/>
              <a:t>decision</a:t>
            </a:r>
            <a:r>
              <a:rPr lang="id-ID" sz="2400" dirty="0"/>
              <a:t> </a:t>
            </a:r>
            <a:r>
              <a:rPr lang="id-ID" sz="2400" dirty="0" smtClean="0"/>
              <a:t>yang benar, yaitu </a:t>
            </a:r>
            <a:r>
              <a:rPr lang="id-ID" sz="2400" dirty="0"/>
              <a:t>keputusan yang termasuk ke dalam deretan keputusan yang mengarah ke pembangunan </a:t>
            </a:r>
            <a:r>
              <a:rPr lang="id-ID" sz="2400" i="1" dirty="0"/>
              <a:t>best-so-far </a:t>
            </a:r>
            <a:r>
              <a:rPr lang="id-ID" sz="2400" i="1" dirty="0" smtClean="0"/>
              <a:t>tour</a:t>
            </a:r>
            <a:r>
              <a:rPr lang="id-ID" sz="2400" dirty="0" smtClean="0"/>
              <a:t>, pada </a:t>
            </a:r>
            <a:r>
              <a:rPr lang="id-ID" sz="2400" dirty="0"/>
              <a:t>setiap </a:t>
            </a:r>
            <a:r>
              <a:rPr lang="id-ID" sz="2400" i="1" dirty="0"/>
              <a:t>n</a:t>
            </a:r>
            <a:r>
              <a:rPr lang="id-ID" sz="2400" dirty="0"/>
              <a:t> langkah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62669"/>
              </p:ext>
            </p:extLst>
          </p:nvPr>
        </p:nvGraphicFramePr>
        <p:xfrm>
          <a:off x="546533" y="4928201"/>
          <a:ext cx="2996002" cy="71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6" imgW="1079032" imgH="253890" progId="Equation.3">
                  <p:embed/>
                </p:oleObj>
              </mc:Choice>
              <mc:Fallback>
                <p:oleObj name="Equation" r:id="rId6" imgW="107903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33" y="4928201"/>
                        <a:ext cx="2996002" cy="715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0440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Update intensitas pheromone MMAS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35606"/>
              </p:ext>
            </p:extLst>
          </p:nvPr>
        </p:nvGraphicFramePr>
        <p:xfrm>
          <a:off x="2747251" y="2554013"/>
          <a:ext cx="6697498" cy="271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4" imgW="1955800" imgH="787400" progId="Equation.3">
                  <p:embed/>
                </p:oleObj>
              </mc:Choice>
              <mc:Fallback>
                <p:oleObj name="Equation" r:id="rId4" imgW="1955800" imgH="787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251" y="2554013"/>
                        <a:ext cx="6697498" cy="2711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8649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74" y="1564289"/>
            <a:ext cx="7126452" cy="449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00989" y="6060611"/>
            <a:ext cx="3158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Dorigo</a:t>
            </a:r>
            <a:r>
              <a:rPr lang="en-US" dirty="0"/>
              <a:t>, </a:t>
            </a:r>
            <a:r>
              <a:rPr lang="en-US" dirty="0" err="1"/>
              <a:t>Maniezzo</a:t>
            </a:r>
            <a:r>
              <a:rPr lang="en-US" dirty="0"/>
              <a:t> and </a:t>
            </a:r>
            <a:r>
              <a:rPr lang="en-US" dirty="0" err="1"/>
              <a:t>Colorni</a:t>
            </a:r>
            <a:r>
              <a:rPr lang="en-US" dirty="0"/>
              <a:t>, 1996)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19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 Colony System (ACS)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Prosedur </a:t>
            </a:r>
            <a:r>
              <a:rPr lang="id-ID" sz="2400" dirty="0"/>
              <a:t>perbaruan </a:t>
            </a:r>
            <a:r>
              <a:rPr lang="id-ID" sz="2400" i="1" dirty="0"/>
              <a:t>pheromone</a:t>
            </a:r>
            <a:r>
              <a:rPr lang="id-ID" sz="2400" dirty="0"/>
              <a:t> lokal ditambahkan sebelum proses perbaruan </a:t>
            </a:r>
            <a:r>
              <a:rPr lang="id-ID" sz="2400" i="1" dirty="0"/>
              <a:t>pheromone</a:t>
            </a:r>
            <a:r>
              <a:rPr lang="id-ID" sz="2400" dirty="0"/>
              <a:t> yang dilakukan pada akhir pembangunan suatu solusi atau tur yang </a:t>
            </a:r>
            <a:r>
              <a:rPr lang="id-ID" sz="2400" dirty="0" smtClean="0"/>
              <a:t>lengkap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/>
              <a:t>Perbaruan </a:t>
            </a:r>
            <a:r>
              <a:rPr lang="id-ID" sz="2400" i="1" dirty="0"/>
              <a:t>pheromone</a:t>
            </a:r>
            <a:r>
              <a:rPr lang="id-ID" sz="2400" dirty="0"/>
              <a:t> lokal dilakukan oleh semua semut setelah setiap langkah pembangunan </a:t>
            </a:r>
            <a:r>
              <a:rPr lang="id-ID" sz="2400" dirty="0" smtClean="0"/>
              <a:t>solusi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Tujuannya untuk </a:t>
            </a:r>
            <a:r>
              <a:rPr lang="id-ID" sz="2400" dirty="0"/>
              <a:t>diversifikasi pencarian yang dilakukan oleh semut-semut yang berurutan selama satu </a:t>
            </a:r>
            <a:r>
              <a:rPr lang="id-ID" sz="2400" dirty="0" smtClean="0"/>
              <a:t>iterasi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0708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Update intensitas pheromone MMAS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41519"/>
              </p:ext>
            </p:extLst>
          </p:nvPr>
        </p:nvGraphicFramePr>
        <p:xfrm>
          <a:off x="2764168" y="2932392"/>
          <a:ext cx="6663664" cy="118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4" imgW="1346200" imgH="241300" progId="Equation.3">
                  <p:embed/>
                </p:oleObj>
              </mc:Choice>
              <mc:Fallback>
                <p:oleObj name="Equation" r:id="rId4" imgW="1346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168" y="2932392"/>
                        <a:ext cx="6663664" cy="1181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953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Perubahan intensitas pheromone pada busur (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41698"/>
              </p:ext>
            </p:extLst>
          </p:nvPr>
        </p:nvGraphicFramePr>
        <p:xfrm>
          <a:off x="536026" y="2995447"/>
          <a:ext cx="11414246" cy="138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4" imgW="3657600" imgH="444500" progId="Equation.3">
                  <p:embed/>
                </p:oleObj>
              </mc:Choice>
              <mc:Fallback>
                <p:oleObj name="Equation" r:id="rId4" imgW="36576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26" y="2995447"/>
                        <a:ext cx="11414246" cy="1387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6944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Update intensitas pheromone MMAS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57295"/>
              </p:ext>
            </p:extLst>
          </p:nvPr>
        </p:nvGraphicFramePr>
        <p:xfrm>
          <a:off x="2747251" y="2554013"/>
          <a:ext cx="6697498" cy="271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4" imgW="1955800" imgH="787400" progId="Equation.3">
                  <p:embed/>
                </p:oleObj>
              </mc:Choice>
              <mc:Fallback>
                <p:oleObj name="Equation" r:id="rId4" imgW="19558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251" y="2554013"/>
                        <a:ext cx="6697498" cy="2711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0780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 System Vs Koloni Semut </a:t>
            </a:r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dunia nyata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Semut </a:t>
            </a:r>
            <a:r>
              <a:rPr lang="id-ID" sz="2400" dirty="0"/>
              <a:t>buatan pada AS memiliki memory, sedangkan semut yang sesungguhnya tidak mempunyai </a:t>
            </a:r>
            <a:r>
              <a:rPr lang="id-ID" sz="2400" dirty="0" smtClean="0"/>
              <a:t>memory</a:t>
            </a:r>
            <a:endParaRPr lang="id-ID" sz="2400" dirty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Semut </a:t>
            </a:r>
            <a:r>
              <a:rPr lang="id-ID" sz="2400" dirty="0"/>
              <a:t>buatan tidak sepenuhnya buta seperti semut yang </a:t>
            </a:r>
            <a:r>
              <a:rPr lang="id-ID" sz="2400" dirty="0" smtClean="0"/>
              <a:t>sesungguhnya</a:t>
            </a:r>
            <a:endParaRPr lang="id-ID" sz="2400" dirty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d-ID" sz="2400" dirty="0" smtClean="0"/>
              <a:t>Semut </a:t>
            </a:r>
            <a:r>
              <a:rPr lang="id-ID" sz="2400" dirty="0"/>
              <a:t>buatan hidup di dalam lingkungan di mana waktu bersifat diskrit (bukan kontinu</a:t>
            </a:r>
            <a:r>
              <a:rPr lang="id-ID" sz="2400" dirty="0" smtClean="0"/>
              <a:t>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9078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emut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simple a</a:t>
            </a:r>
            <a:r>
              <a:rPr lang="en-US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gent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karakteristik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1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buClr>
                <a:srgbClr val="FF0000"/>
              </a:buClr>
              <a:buFont typeface="Wingdings 2"/>
              <a:buChar char=""/>
              <a:defRPr/>
            </a:pPr>
            <a:r>
              <a:rPr lang="en-US" sz="2000" dirty="0" err="1" smtClean="0"/>
              <a:t>Semut</a:t>
            </a:r>
            <a:r>
              <a:rPr lang="en-US" sz="2000" dirty="0" smtClean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id-ID" sz="2000" dirty="0" smtClean="0"/>
              <a:t>ebuah</a:t>
            </a:r>
            <a:r>
              <a:rPr lang="en-US" sz="2000" dirty="0" smtClean="0"/>
              <a:t> </a:t>
            </a:r>
            <a:r>
              <a:rPr lang="en-US" sz="2000" dirty="0" err="1" smtClean="0"/>
              <a:t>kota</a:t>
            </a:r>
            <a:r>
              <a:rPr lang="en-US" sz="2000" dirty="0" smtClean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pheromone yang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busur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;</a:t>
            </a:r>
          </a:p>
          <a:p>
            <a:pPr marL="274320" indent="-274320">
              <a:buClr>
                <a:srgbClr val="FF0000"/>
              </a:buClr>
              <a:buFont typeface="Wingdings 2"/>
              <a:buChar char=""/>
              <a:defRPr/>
            </a:pPr>
            <a:r>
              <a:rPr lang="en-US" sz="2000" dirty="0" smtClean="0"/>
              <a:t>Agar </a:t>
            </a:r>
            <a:r>
              <a:rPr lang="en-US" sz="2000" dirty="0" err="1"/>
              <a:t>semut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tur</a:t>
            </a:r>
            <a:r>
              <a:rPr lang="en-US" sz="2000" dirty="0"/>
              <a:t> yang </a:t>
            </a:r>
            <a:r>
              <a:rPr lang="en-US" sz="2000" dirty="0" err="1"/>
              <a:t>benar</a:t>
            </a:r>
            <a:r>
              <a:rPr lang="en-US" sz="2000" dirty="0"/>
              <a:t>, </a:t>
            </a:r>
            <a:r>
              <a:rPr lang="en-US" sz="2000" dirty="0" err="1"/>
              <a:t>jalur-jalur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dikunjungi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diijinkan</a:t>
            </a:r>
            <a:r>
              <a:rPr lang="en-US" sz="2000" dirty="0"/>
              <a:t> </a:t>
            </a:r>
            <a:r>
              <a:rPr lang="en-US" sz="2000" dirty="0" err="1"/>
              <a:t>kecuali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tur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selesai</a:t>
            </a:r>
            <a:r>
              <a:rPr lang="en-US" sz="2000" dirty="0"/>
              <a:t>. 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tabu</a:t>
            </a:r>
            <a:r>
              <a:rPr lang="en-US" sz="2000" dirty="0"/>
              <a:t> list, </a:t>
            </a:r>
            <a:r>
              <a:rPr lang="en-US" sz="2000" dirty="0" err="1"/>
              <a:t>yaitu</a:t>
            </a:r>
            <a:r>
              <a:rPr lang="en-US" sz="2000" dirty="0"/>
              <a:t> list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menyimpan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dikunjungi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t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melarang</a:t>
            </a:r>
            <a:r>
              <a:rPr lang="en-US" sz="2000" dirty="0"/>
              <a:t> </a:t>
            </a:r>
            <a:r>
              <a:rPr lang="en-US" sz="2000" dirty="0" err="1"/>
              <a:t>semut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mengunjunginya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n </a:t>
            </a:r>
            <a:r>
              <a:rPr lang="en-US" sz="2000" dirty="0" err="1"/>
              <a:t>iterasi</a:t>
            </a:r>
            <a:r>
              <a:rPr lang="en-US" sz="2000" dirty="0"/>
              <a:t> </a:t>
            </a:r>
            <a:r>
              <a:rPr lang="en-US" sz="2000" dirty="0" err="1" smtClean="0"/>
              <a:t>diselesaikan</a:t>
            </a:r>
            <a:r>
              <a:rPr lang="en-US" sz="2000" dirty="0" smtClean="0"/>
              <a:t>.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/>
              <a:t>tur</a:t>
            </a:r>
            <a:r>
              <a:rPr lang="en-US" sz="2000" dirty="0"/>
              <a:t> </a:t>
            </a:r>
            <a:r>
              <a:rPr lang="en-US" sz="2000" dirty="0" err="1"/>
              <a:t>diselesaikan</a:t>
            </a:r>
            <a:r>
              <a:rPr lang="en-US" sz="2000" dirty="0"/>
              <a:t>, </a:t>
            </a:r>
            <a:r>
              <a:rPr lang="en-US" sz="2000" dirty="0" err="1"/>
              <a:t>tabu</a:t>
            </a:r>
            <a:r>
              <a:rPr lang="en-US" sz="2000" dirty="0"/>
              <a:t> list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menghitung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solusi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total </a:t>
            </a:r>
            <a:r>
              <a:rPr lang="en-US" sz="2000" dirty="0" err="1"/>
              <a:t>jarak</a:t>
            </a:r>
            <a:r>
              <a:rPr lang="en-US" sz="2000" dirty="0"/>
              <a:t> yang </a:t>
            </a:r>
            <a:r>
              <a:rPr lang="en-US" sz="2000" dirty="0" err="1"/>
              <a:t>dilalui</a:t>
            </a:r>
            <a:r>
              <a:rPr lang="en-US" sz="2000" dirty="0"/>
              <a:t> </a:t>
            </a:r>
            <a:r>
              <a:rPr lang="en-US" sz="2000" dirty="0" err="1"/>
              <a:t>semut</a:t>
            </a:r>
            <a:r>
              <a:rPr lang="en-US" sz="2000" dirty="0"/>
              <a:t>.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tabu</a:t>
            </a:r>
            <a:r>
              <a:rPr lang="en-US" sz="2000" dirty="0"/>
              <a:t> list </a:t>
            </a:r>
            <a:r>
              <a:rPr lang="en-US" sz="2000" dirty="0" err="1"/>
              <a:t>dikosongkan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semut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kota-kota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tur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endParaRPr lang="en-US" sz="2000" dirty="0"/>
          </a:p>
          <a:p>
            <a:pPr marL="274320" indent="-274320">
              <a:buClr>
                <a:srgbClr val="FF0000"/>
              </a:buClr>
              <a:buFont typeface="Wingdings 2"/>
              <a:buChar char=""/>
              <a:defRPr/>
            </a:pP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/>
              <a:t>tur</a:t>
            </a:r>
            <a:r>
              <a:rPr lang="en-US" sz="2000" dirty="0"/>
              <a:t> </a:t>
            </a:r>
            <a:r>
              <a:rPr lang="en-US" sz="2000" dirty="0" err="1"/>
              <a:t>selesai</a:t>
            </a:r>
            <a:r>
              <a:rPr lang="en-US" sz="2000" dirty="0"/>
              <a:t>, </a:t>
            </a:r>
            <a:r>
              <a:rPr lang="en-US" sz="2000" dirty="0" err="1"/>
              <a:t>semut</a:t>
            </a:r>
            <a:r>
              <a:rPr lang="en-US" sz="2000" dirty="0"/>
              <a:t> </a:t>
            </a:r>
            <a:r>
              <a:rPr lang="en-US" sz="2000" dirty="0" err="1"/>
              <a:t>meninggalkan</a:t>
            </a:r>
            <a:r>
              <a:rPr lang="en-US" sz="2000" dirty="0"/>
              <a:t> pheromone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busur</a:t>
            </a:r>
            <a:r>
              <a:rPr lang="en-US" sz="2000" dirty="0"/>
              <a:t> (</a:t>
            </a:r>
            <a:r>
              <a:rPr lang="en-US" sz="2000" dirty="0" err="1"/>
              <a:t>i,j</a:t>
            </a:r>
            <a:r>
              <a:rPr lang="en-US" sz="2000" dirty="0"/>
              <a:t>)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dilewatinya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0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Update intensitas pheromone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Shape 108"/>
          <p:cNvSpPr txBox="1">
            <a:spLocks/>
          </p:cNvSpPr>
          <p:nvPr/>
        </p:nvSpPr>
        <p:spPr>
          <a:xfrm>
            <a:off x="529276" y="5124256"/>
            <a:ext cx="11101916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id-ID" sz="2800" dirty="0"/>
              <a:t>di mana  </a:t>
            </a:r>
            <a:r>
              <a:rPr lang="id-ID" sz="2800" dirty="0" smtClean="0"/>
              <a:t>      adalah </a:t>
            </a:r>
            <a:r>
              <a:rPr lang="id-ID" sz="2800" dirty="0"/>
              <a:t>suatu </a:t>
            </a:r>
            <a:r>
              <a:rPr lang="id-ID" sz="2800" dirty="0" smtClean="0"/>
              <a:t> </a:t>
            </a:r>
            <a:r>
              <a:rPr lang="id-ID" sz="28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koefisien sedimikian hingga           adalah </a:t>
            </a:r>
            <a:r>
              <a:rPr lang="id-ID" sz="2800" i="1" dirty="0" smtClean="0"/>
              <a:t>evaporation</a:t>
            </a:r>
            <a:r>
              <a:rPr lang="id-ID" sz="2800" dirty="0" smtClean="0"/>
              <a:t> </a:t>
            </a:r>
            <a:r>
              <a:rPr lang="id-ID" sz="2800" dirty="0"/>
              <a:t>(penguapan) jejak </a:t>
            </a:r>
            <a:r>
              <a:rPr lang="id-ID" sz="2800" i="1" dirty="0"/>
              <a:t>pheromone</a:t>
            </a:r>
            <a:r>
              <a:rPr lang="id-ID" sz="2800" dirty="0"/>
              <a:t> antara </a:t>
            </a:r>
            <a:r>
              <a:rPr lang="id-ID" sz="2800" i="1" dirty="0"/>
              <a:t>t</a:t>
            </a:r>
            <a:r>
              <a:rPr lang="id-ID" sz="2800" dirty="0"/>
              <a:t> dan </a:t>
            </a:r>
            <a:r>
              <a:rPr lang="id-ID" sz="2800" i="1" dirty="0"/>
              <a:t>t</a:t>
            </a:r>
            <a:r>
              <a:rPr lang="id-ID" sz="2800" dirty="0"/>
              <a:t>+</a:t>
            </a:r>
            <a:r>
              <a:rPr lang="id-ID" sz="2800" i="1" dirty="0"/>
              <a:t>n</a:t>
            </a:r>
            <a:endParaRPr lang="id-ID" sz="28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332099"/>
              </p:ext>
            </p:extLst>
          </p:nvPr>
        </p:nvGraphicFramePr>
        <p:xfrm>
          <a:off x="10168838" y="5124256"/>
          <a:ext cx="1137160" cy="50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4" imgW="444307" imgH="203112" progId="Equation.3">
                  <p:embed/>
                </p:oleObj>
              </mc:Choice>
              <mc:Fallback>
                <p:oleObj name="Equation" r:id="rId4" imgW="444307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838" y="5124256"/>
                        <a:ext cx="1137160" cy="508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55635"/>
              </p:ext>
            </p:extLst>
          </p:nvPr>
        </p:nvGraphicFramePr>
        <p:xfrm>
          <a:off x="2002220" y="5124256"/>
          <a:ext cx="488731" cy="5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6" imgW="152268" imgH="164957" progId="Equation.3">
                  <p:embed/>
                </p:oleObj>
              </mc:Choice>
              <mc:Fallback>
                <p:oleObj name="Equation" r:id="rId6" imgW="152268" imgH="1649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220" y="5124256"/>
                        <a:ext cx="488731" cy="5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24824"/>
              </p:ext>
            </p:extLst>
          </p:nvPr>
        </p:nvGraphicFramePr>
        <p:xfrm>
          <a:off x="2522026" y="2869339"/>
          <a:ext cx="7147949" cy="124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8" imgW="1256755" imgH="215806" progId="Equation.3">
                  <p:embed/>
                </p:oleObj>
              </mc:Choice>
              <mc:Fallback>
                <p:oleObj name="Equation" r:id="rId8" imgW="1256755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026" y="2869339"/>
                        <a:ext cx="7147949" cy="1245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Perubahan intensitas pheromone pada busur (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25077"/>
              </p:ext>
            </p:extLst>
          </p:nvPr>
        </p:nvGraphicFramePr>
        <p:xfrm>
          <a:off x="4272402" y="2664373"/>
          <a:ext cx="3647197" cy="206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787058" imgH="444307" progId="Equation.3">
                  <p:embed/>
                </p:oleObj>
              </mc:Choice>
              <mc:Fallback>
                <p:oleObj name="Equation" r:id="rId4" imgW="787058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02" y="2664373"/>
                        <a:ext cx="3647197" cy="2065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694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416494"/>
            <a:ext cx="11101916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Kuantitas 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per unit panjang substansi jejak pheromone yang ditinggalkan pada busur (</a:t>
            </a: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 oleh semut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ke-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endParaRPr lang="id-ID" sz="2800" b="1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57023"/>
              </p:ext>
            </p:extLst>
          </p:nvPr>
        </p:nvGraphicFramePr>
        <p:xfrm>
          <a:off x="1596000" y="2806250"/>
          <a:ext cx="9000000" cy="206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4" imgW="2616200" imgH="596900" progId="Equation.3">
                  <p:embed/>
                </p:oleObj>
              </mc:Choice>
              <mc:Fallback>
                <p:oleObj name="Equation" r:id="rId4" imgW="2616200" imgH="596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000" y="2806250"/>
                        <a:ext cx="9000000" cy="2061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20106" y="5295735"/>
            <a:ext cx="10999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di mana </a:t>
            </a:r>
            <a:r>
              <a:rPr lang="id-ID" sz="2800" i="1" dirty="0" smtClean="0"/>
              <a:t>Q</a:t>
            </a:r>
            <a:r>
              <a:rPr lang="id-ID" sz="2800" dirty="0" smtClean="0"/>
              <a:t> </a:t>
            </a:r>
            <a:r>
              <a:rPr lang="id-ID" sz="2800" dirty="0"/>
              <a:t>adalah suatu konstanta dan </a:t>
            </a:r>
            <a:r>
              <a:rPr lang="id-ID" sz="2800" i="1" dirty="0"/>
              <a:t>L</a:t>
            </a:r>
            <a:r>
              <a:rPr lang="id-ID" sz="2800" i="1" baseline="-25000" dirty="0"/>
              <a:t>k</a:t>
            </a:r>
            <a:r>
              <a:rPr lang="id-ID" sz="2800" dirty="0"/>
              <a:t> adalah panjang tur yang dihasilkan oleh semut </a:t>
            </a:r>
            <a:r>
              <a:rPr lang="id-ID" sz="2800" dirty="0" smtClean="0"/>
              <a:t>ke-</a:t>
            </a:r>
            <a:r>
              <a:rPr lang="id-ID" sz="2800" i="1" dirty="0" smtClean="0"/>
              <a:t>k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719631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30004"/>
              </p:ext>
            </p:extLst>
          </p:nvPr>
        </p:nvGraphicFramePr>
        <p:xfrm>
          <a:off x="912517" y="3389581"/>
          <a:ext cx="7790062" cy="232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4" imgW="2971800" imgH="889000" progId="Equation.3">
                  <p:embed/>
                </p:oleObj>
              </mc:Choice>
              <mc:Fallback>
                <p:oleObj name="Equation" r:id="rId4" imgW="2971800" imgH="889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17" y="3389581"/>
                        <a:ext cx="7790062" cy="232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Probabilitas transisi semut </a:t>
            </a: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berpindah dari </a:t>
            </a: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ke </a:t>
            </a: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1" y="2111096"/>
            <a:ext cx="7593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parameter </a:t>
            </a:r>
            <a:r>
              <a:rPr lang="id-ID" sz="2400" dirty="0" smtClean="0"/>
              <a:t>pengontrol </a:t>
            </a:r>
            <a:r>
              <a:rPr lang="id-ID" sz="2400" dirty="0"/>
              <a:t>tingkat kepentingan relatif dari </a:t>
            </a:r>
            <a:r>
              <a:rPr lang="id-ID" sz="2400" b="1" dirty="0"/>
              <a:t>intesitas jejak </a:t>
            </a:r>
            <a:r>
              <a:rPr lang="id-ID" sz="2400" b="1" i="1" dirty="0"/>
              <a:t>pheromone</a:t>
            </a:r>
            <a:r>
              <a:rPr lang="id-ID" sz="2400" dirty="0"/>
              <a:t> terhadap </a:t>
            </a:r>
            <a:r>
              <a:rPr lang="id-ID" sz="2400" b="1" i="1" dirty="0" smtClean="0"/>
              <a:t>visibility</a:t>
            </a:r>
            <a:endParaRPr lang="id-ID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05201" y="2942094"/>
            <a:ext cx="467709" cy="463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24703" y="2968365"/>
            <a:ext cx="4698125" cy="594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64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7955</TotalTime>
  <Words>550</Words>
  <Application>Microsoft Office PowerPoint</Application>
  <PresentationFormat>Custom</PresentationFormat>
  <Paragraphs>49</Paragraphs>
  <Slides>35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template_informatika_slide</vt:lpstr>
      <vt:lpstr>Equation</vt:lpstr>
      <vt:lpstr>Microsoft Equation 3.0</vt:lpstr>
      <vt:lpstr>CSH4313 Kecerdasan Kolektif (Swarm Intelligence) Ant Colony Optimization (ACO)</vt:lpstr>
      <vt:lpstr>Variansi algoritma ACO</vt:lpstr>
      <vt:lpstr>PowerPoint Presentation</vt:lpstr>
      <vt:lpstr>Ant System Vs Koloni Semut di dunia nyata</vt:lpstr>
      <vt:lpstr>Semut = simple agent dengan karakteristik:</vt:lpstr>
      <vt:lpstr>Update intensitas pheromone</vt:lpstr>
      <vt:lpstr>Perubahan intensitas pheromone pada busur (i, j)</vt:lpstr>
      <vt:lpstr>Kuantitas per unit panjang substansi jejak pheromone yang ditinggalkan pada busur (i, j) oleh semut ke-k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MAX–MIN Ant System (MMAS)</vt:lpstr>
      <vt:lpstr>Update intensitas pheromone MMAS</vt:lpstr>
      <vt:lpstr>Perubahan intensitas pheromone pada busur (i, j)</vt:lpstr>
      <vt:lpstr>PowerPoint Presentation</vt:lpstr>
      <vt:lpstr>PowerPoint Presentation</vt:lpstr>
      <vt:lpstr>PowerPoint Presentation</vt:lpstr>
      <vt:lpstr>Ant Colony System (ACS)</vt:lpstr>
      <vt:lpstr>Update intensitas pheromone MMAS</vt:lpstr>
      <vt:lpstr>Perubahan intensitas pheromone pada busur (i, j)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90</cp:revision>
  <dcterms:modified xsi:type="dcterms:W3CDTF">2017-09-12T02:32:12Z</dcterms:modified>
</cp:coreProperties>
</file>