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</p:sldMasterIdLst>
  <p:notesMasterIdLst>
    <p:notesMasterId r:id="rId36"/>
  </p:notesMasterIdLst>
  <p:sldIdLst>
    <p:sldId id="256" r:id="rId2"/>
    <p:sldId id="331" r:id="rId3"/>
    <p:sldId id="343" r:id="rId4"/>
    <p:sldId id="302" r:id="rId5"/>
    <p:sldId id="303" r:id="rId6"/>
    <p:sldId id="334" r:id="rId7"/>
    <p:sldId id="344" r:id="rId8"/>
    <p:sldId id="345" r:id="rId9"/>
    <p:sldId id="325" r:id="rId10"/>
    <p:sldId id="282" r:id="rId11"/>
    <p:sldId id="316" r:id="rId12"/>
    <p:sldId id="317" r:id="rId13"/>
    <p:sldId id="335" r:id="rId14"/>
    <p:sldId id="336" r:id="rId15"/>
    <p:sldId id="337" r:id="rId16"/>
    <p:sldId id="346" r:id="rId17"/>
    <p:sldId id="347" r:id="rId18"/>
    <p:sldId id="339" r:id="rId19"/>
    <p:sldId id="357" r:id="rId20"/>
    <p:sldId id="348" r:id="rId21"/>
    <p:sldId id="349" r:id="rId22"/>
    <p:sldId id="350" r:id="rId23"/>
    <p:sldId id="355" r:id="rId24"/>
    <p:sldId id="356" r:id="rId25"/>
    <p:sldId id="351" r:id="rId26"/>
    <p:sldId id="352" r:id="rId27"/>
    <p:sldId id="353" r:id="rId28"/>
    <p:sldId id="354" r:id="rId29"/>
    <p:sldId id="358" r:id="rId30"/>
    <p:sldId id="362" r:id="rId31"/>
    <p:sldId id="364" r:id="rId32"/>
    <p:sldId id="361" r:id="rId33"/>
    <p:sldId id="291" r:id="rId34"/>
    <p:sldId id="276" r:id="rId35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C1F72E-4AF8-4432-BF39-1D7B033C857F}">
  <a:tblStyle styleId="{8CC1F72E-4AF8-4432-BF39-1D7B033C857F}" styleName="Table_0"/>
  <a:tblStyle styleId="{69AE40EB-9DC2-447F-9560-EBB07DCEE94B}" styleName="Table_1"/>
  <a:tblStyle styleId="{10B66BF1-D510-432A-A824-B228871B3D69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6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840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2028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897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7343334" y="0"/>
            <a:ext cx="4848666" cy="1181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r="17784" b="11855"/>
          <a:stretch/>
        </p:blipFill>
        <p:spPr>
          <a:xfrm>
            <a:off x="57861" y="3251531"/>
            <a:ext cx="5131559" cy="30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646246" y="1269244"/>
            <a:ext cx="10545753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46246" y="2227428"/>
            <a:ext cx="10545753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/>
            </a:lvl1pPr>
            <a:lvl2pPr marL="593710" marR="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marR="0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marR="0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marR="0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1646246" y="2875086"/>
            <a:ext cx="1055736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42" y="216581"/>
            <a:ext cx="4353103" cy="64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87682" y="2009550"/>
            <a:ext cx="11101916" cy="40254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Column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99768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318484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86831" y="1336419"/>
            <a:ext cx="112122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89184" y="1645919"/>
            <a:ext cx="5380328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71683" y="1645919"/>
            <a:ext cx="5393500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76249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271684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238051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486835" y="2009550"/>
            <a:ext cx="5329767" cy="40023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s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579398" y="5087332"/>
            <a:ext cx="11101916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5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66" name="Shape 66"/>
          <p:cNvSpPr/>
          <p:nvPr/>
        </p:nvSpPr>
        <p:spPr>
          <a:xfrm>
            <a:off x="-649" y="4533163"/>
            <a:ext cx="12189231" cy="369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t="17910" b="13980"/>
          <a:stretch/>
        </p:blipFill>
        <p:spPr>
          <a:xfrm>
            <a:off x="-3420" y="0"/>
            <a:ext cx="12192000" cy="46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58" y="142945"/>
            <a:ext cx="4052244" cy="60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chemeClr val="lt1"/>
            </a:gs>
            <a:gs pos="100000">
              <a:srgbClr val="9494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1910855"/>
            <a:ext cx="12192000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828802" y="1600203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6242670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72510" y="6521571"/>
            <a:ext cx="478367" cy="3077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400"/>
              <a:t>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733424" y="6548436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051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8/25/2014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9A8F-0D47-494C-B5D8-2BCDE4C1E80C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7131-ED7B-4B8E-86C0-C95F8D22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CEBF-F53B-490B-9407-2C155BE9F4D9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0F-8852-4973-AA4B-11272F78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244355"/>
            <a:ext cx="12191997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6248404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 rot="-5400000">
            <a:off x="12884415" y="5910820"/>
            <a:ext cx="1709736" cy="184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600" b="0" i="0" u="none" strike="noStrike" cap="none" baseline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86835" y="1977656"/>
            <a:ext cx="11101916" cy="405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marR="0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marR="0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marR="0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marR="0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yanto.staff.telkomuniversity.ac.i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yanto@telkomuniversity.ac.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Program%20TA%20Addino/Program/EdgeDetect.exe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51374" y="1369608"/>
            <a:ext cx="10545753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CSH4313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Kecerdasan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Kolektif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(</a:t>
            </a:r>
            <a:r>
              <a:rPr lang="en-US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Swarm </a:t>
            </a:r>
            <a:r>
              <a:rPr lang="en-US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Intelligence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id-ID" sz="28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Particle Swarm Optimization </a:t>
            </a:r>
            <a:r>
              <a:rPr lang="id-ID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(PSO)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46247" y="2632163"/>
            <a:ext cx="10545753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Semester G</a:t>
            </a:r>
            <a:r>
              <a:rPr lang="en-US" sz="2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anjil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/201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lang="id-ID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88067" y="3639584"/>
            <a:ext cx="6866668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</a:t>
            </a:r>
            <a:r>
              <a:rPr lang="en-US" sz="16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Suyanto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S.T., M.Sc.</a:t>
            </a: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suyanto.staff.telkomuniversity.ac.id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suyanto@telkomuniversity.ac.id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HP/WA: +62 812 84512345</a:t>
            </a:r>
            <a:endParaRPr lang="id-ID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1080795" y="6507448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22-08-2017</a:t>
            </a:r>
            <a:endParaRPr lang="id-ID" sz="105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mtClean="0"/>
              <a:t> </a:t>
            </a:r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4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1492147"/>
            <a:ext cx="7200000" cy="47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4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1493993"/>
            <a:ext cx="7200000" cy="478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4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1500788"/>
            <a:ext cx="7200000" cy="47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9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4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1493998"/>
            <a:ext cx="7200000" cy="478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4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1488094"/>
            <a:ext cx="7200000" cy="47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4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1478234"/>
            <a:ext cx="7200000" cy="478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Modifikasi PSO </a:t>
            </a:r>
            <a:r>
              <a:rPr lang="id-ID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[Shi and Eberhart, 1998]</a:t>
            </a:r>
            <a:endParaRPr lang="id-ID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2" y="2096978"/>
            <a:ext cx="11423511" cy="395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Modifikasi PSO </a:t>
            </a:r>
            <a:r>
              <a:rPr lang="id-ID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[Clerc</a:t>
            </a:r>
            <a:r>
              <a:rPr lang="id-ID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d-ID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1999]</a:t>
            </a:r>
            <a:endParaRPr lang="id-ID" sz="2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5" y="1977259"/>
            <a:ext cx="7919547" cy="43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34152" y="6223260"/>
            <a:ext cx="6926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Modifikasi </a:t>
            </a:r>
            <a:r>
              <a:rPr lang="id-ID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PSO </a:t>
            </a:r>
            <a:r>
              <a:rPr lang="id-ID" sz="1800" dirty="0" smtClean="0">
                <a:solidFill>
                  <a:srgbClr val="FF0000"/>
                </a:solidFill>
              </a:rPr>
              <a:t>[Carlisle </a:t>
            </a:r>
            <a:r>
              <a:rPr lang="id-ID" sz="1800" dirty="0">
                <a:solidFill>
                  <a:srgbClr val="FF0000"/>
                </a:solidFill>
              </a:rPr>
              <a:t>and Dozier, </a:t>
            </a:r>
            <a:r>
              <a:rPr lang="id-ID" sz="1800" dirty="0" smtClean="0">
                <a:solidFill>
                  <a:srgbClr val="FF0000"/>
                </a:solidFill>
              </a:rPr>
              <a:t>2001]</a:t>
            </a:r>
            <a:endParaRPr lang="id-ID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 itu PSO?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>
              <a:buClr>
                <a:srgbClr val="FF0000"/>
              </a:buClr>
              <a:defRPr/>
            </a:pP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Particle Swarm Optimization (PSO) ditemukan oleh James Kennedy dan Russ Eberhart pada tahun 1995 (Kennedy and Eberhart, 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1995)</a:t>
            </a: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PSO 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terinspirasi oleh tingkah laku sosial kawanan burung yang terbang berduyun-duyun (bird flocking) atau gerombolan ikan yang berenang berkelompok (fish schooling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Burung 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 ikan memiliki kecerdasan luar biasa dalam mengatur kecepatan terbang dan berenang sehingga jarak di antara mereka tetap 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terjaga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7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60" y="-110357"/>
            <a:ext cx="12302358" cy="70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5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963"/>
            <a:ext cx="12192000" cy="690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5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26"/>
            <a:ext cx="12192000" cy="68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2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2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PSO untuk TSP?</a:t>
            </a:r>
            <a:endParaRPr lang="id-ID" sz="2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Satu Particle = satu solusi</a:t>
            </a: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Partikel = vektor bernilai riil</a:t>
            </a:r>
            <a:endParaRPr lang="id-ID" sz="2400" dirty="0">
              <a:solidFill>
                <a:schemeClr val="tx1"/>
              </a:solidFill>
              <a:ea typeface="Verdana" pitchFamily="34" charset="0"/>
            </a:endParaRP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Urutkan nilai-nilai riil secara </a:t>
            </a:r>
            <a:r>
              <a:rPr lang="id-ID" sz="24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descending</a:t>
            </a:r>
            <a:r>
              <a:rPr lang="id-ID" sz="24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(dari besar 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 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kecil)</a:t>
            </a:r>
            <a:endParaRPr lang="id-ID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Ranking = urutan kunjungan</a:t>
            </a: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Indeks vektor = nomor kota</a:t>
            </a:r>
            <a:endParaRPr lang="id-ID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Bagaimana PSO bekerja?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1950" indent="-361950">
              <a:buClr>
                <a:srgbClr val="FF0000"/>
              </a:buClr>
              <a:defRPr/>
            </a:pP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PSO dimulai dengan suatu populasi yang terdiri atas sejumlah partikel (yang menyatakan calon-calon solusi) yang dibangkitkan secara 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acak</a:t>
            </a:r>
            <a:endParaRPr lang="id-ID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Selanjutnya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dilakukan perbaruan posisi dan kecepatan terbang setiap partikel secara iteratif untuk menghasilkan solusi baru yang lebih 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baik </a:t>
            </a:r>
            <a:endParaRPr lang="id-ID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Setiap 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partikel pada PSO tidak pernah mati. PSO memiliki memory untuk menyimpan solusi 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terbaik</a:t>
            </a:r>
            <a:endParaRPr lang="id-ID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Partikel-partikel 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yang potensial terbang di dalam ruang masalah mengikuti partikel-partikel yang optimum saat 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</a:t>
            </a:r>
            <a:endParaRPr lang="id-ID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PSO 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berhenti ketika solusi optimum telah ditemukan atau kondisi tertentu telah tercapai. Dengan konsep ini, PSO mudah diimplementasikan dengan sedikit pengaturan 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parameter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-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37" y="235554"/>
            <a:ext cx="6688526" cy="638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40" y="307353"/>
            <a:ext cx="4770121" cy="56988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0939" y="6094354"/>
            <a:ext cx="4770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[Craig </a:t>
            </a:r>
            <a:r>
              <a:rPr lang="en-US" sz="1800" dirty="0" smtClean="0"/>
              <a:t>Reynolds, www.red3d.com/cwr/boids]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7270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29187" y="5703745"/>
            <a:ext cx="3766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[A</a:t>
            </a:r>
            <a:r>
              <a:rPr lang="id-ID" sz="1200" dirty="0">
                <a:cs typeface="Times New Roman" pitchFamily="18" charset="0"/>
              </a:rPr>
              <a:t>ddino Yudi Abdal</a:t>
            </a:r>
            <a:r>
              <a:rPr lang="en-US" sz="1200" dirty="0">
                <a:cs typeface="Times New Roman" pitchFamily="18" charset="0"/>
              </a:rPr>
              <a:t> - </a:t>
            </a:r>
            <a:r>
              <a:rPr lang="id-ID" sz="1200" dirty="0" smtClean="0">
                <a:cs typeface="Times New Roman" pitchFamily="18" charset="0"/>
              </a:rPr>
              <a:t>113990156 </a:t>
            </a:r>
            <a:r>
              <a:rPr lang="en-US" sz="1200" dirty="0" smtClean="0">
                <a:cs typeface="Times New Roman" pitchFamily="18" charset="0"/>
              </a:rPr>
              <a:t>- </a:t>
            </a:r>
            <a:r>
              <a:rPr lang="id-ID" sz="1200" dirty="0" smtClean="0">
                <a:latin typeface="Constantia" pitchFamily="18" charset="0"/>
                <a:cs typeface="Times New Roman" pitchFamily="18" charset="0"/>
              </a:rPr>
              <a:t>Implementasi Proses Pendeteksian Sisi Dengan Teknik Flocking</a:t>
            </a:r>
            <a:r>
              <a:rPr lang="en-US" sz="1200" dirty="0" smtClean="0">
                <a:latin typeface="Constantia" pitchFamily="18" charset="0"/>
                <a:cs typeface="Times New Roman" pitchFamily="18" charset="0"/>
              </a:rPr>
              <a:t>]</a:t>
            </a:r>
            <a:endParaRPr lang="id-ID" sz="1600" dirty="0">
              <a:cs typeface="Times New Roman" pitchFamily="18" charset="0"/>
            </a:endParaRPr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851" y="1639163"/>
            <a:ext cx="5032855" cy="4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501775"/>
            <a:ext cx="6738937" cy="48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40" y="2464566"/>
            <a:ext cx="7862721" cy="32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86835" y="1336419"/>
            <a:ext cx="11101916" cy="641239"/>
          </a:xfrm>
        </p:spPr>
        <p:txBody>
          <a:bodyPr/>
          <a:lstStyle/>
          <a:p>
            <a:pPr eaLnBrk="1" hangingPunct="1"/>
            <a:r>
              <a:rPr lang="id-ID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Neighborhood topology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d-ID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Ring 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(local) Vs </a:t>
            </a:r>
            <a:r>
              <a:rPr lang="id-ID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Star 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d-ID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1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Partikel</a:t>
            </a:r>
          </a:p>
        </p:txBody>
      </p:sp>
      <p:pic>
        <p:nvPicPr>
          <p:cNvPr id="29698" name="Picture 2" descr="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5" y="2027128"/>
            <a:ext cx="4230194" cy="422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5529" y="2028286"/>
            <a:ext cx="6826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i="1" dirty="0"/>
              <a:t>X</a:t>
            </a:r>
            <a:r>
              <a:rPr lang="id-ID" sz="2400" dirty="0"/>
              <a:t> : posisi partikel saat ini dalam ruang pencarian</a:t>
            </a:r>
          </a:p>
          <a:p>
            <a:r>
              <a:rPr lang="id-ID" sz="2400" i="1" dirty="0"/>
              <a:t>P</a:t>
            </a:r>
            <a:r>
              <a:rPr lang="id-ID" sz="2400" dirty="0"/>
              <a:t> : posisi solusi terbaik yang ditemukan </a:t>
            </a:r>
            <a:r>
              <a:rPr lang="id-ID" sz="2400" dirty="0" smtClean="0"/>
              <a:t>partikel</a:t>
            </a:r>
            <a:endParaRPr lang="id-ID" sz="2400" dirty="0"/>
          </a:p>
          <a:p>
            <a:r>
              <a:rPr lang="id-ID" sz="2400" i="1" dirty="0"/>
              <a:t>V</a:t>
            </a:r>
            <a:r>
              <a:rPr lang="id-ID" sz="2400" dirty="0"/>
              <a:t> : arah terbang partikel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1295" y="3429000"/>
            <a:ext cx="6810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i="1" dirty="0"/>
              <a:t>x</a:t>
            </a:r>
            <a:r>
              <a:rPr lang="id-ID" sz="2400" dirty="0"/>
              <a:t>-</a:t>
            </a:r>
            <a:r>
              <a:rPr lang="id-ID" sz="2400" i="1" dirty="0"/>
              <a:t>fitness</a:t>
            </a:r>
            <a:r>
              <a:rPr lang="id-ID" sz="2400" dirty="0"/>
              <a:t> : nilai </a:t>
            </a:r>
            <a:r>
              <a:rPr lang="id-ID" sz="2400" i="1" dirty="0"/>
              <a:t>fitness</a:t>
            </a:r>
            <a:r>
              <a:rPr lang="id-ID" sz="2400" dirty="0"/>
              <a:t> dari vektor </a:t>
            </a:r>
            <a:r>
              <a:rPr lang="id-ID" sz="2400" i="1" dirty="0"/>
              <a:t>X</a:t>
            </a:r>
          </a:p>
          <a:p>
            <a:r>
              <a:rPr lang="id-ID" sz="2400" i="1" dirty="0"/>
              <a:t>p</a:t>
            </a:r>
            <a:r>
              <a:rPr lang="id-ID" sz="2400" dirty="0"/>
              <a:t>-</a:t>
            </a:r>
            <a:r>
              <a:rPr lang="id-ID" sz="2400" i="1" dirty="0"/>
              <a:t>fitness</a:t>
            </a:r>
            <a:r>
              <a:rPr lang="id-ID" sz="2400" dirty="0"/>
              <a:t> : nilai </a:t>
            </a:r>
            <a:r>
              <a:rPr lang="id-ID" sz="2400" i="1" dirty="0"/>
              <a:t>fitness</a:t>
            </a:r>
            <a:r>
              <a:rPr lang="id-ID" sz="2400" dirty="0"/>
              <a:t> dari vektor </a:t>
            </a:r>
            <a:r>
              <a:rPr lang="id-ID" sz="2400" i="1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9078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Update 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vektor </a:t>
            </a:r>
            <a:r>
              <a:rPr lang="id-ID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velocity, 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kemudian posisi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8" y="2032930"/>
            <a:ext cx="8603866" cy="42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431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Empat model PSO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3" y="2159712"/>
            <a:ext cx="11128058" cy="402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6760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Velocity </a:t>
            </a:r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maksimum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>
              <a:buClr>
                <a:srgbClr val="FF0000"/>
              </a:buClr>
              <a:defRPr/>
            </a:pPr>
            <a:r>
              <a:rPr lang="id-ID" sz="24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Velocity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partikel pada setiap dimensi dibatasi pada suatu velocity maksimum </a:t>
            </a:r>
            <a:r>
              <a:rPr lang="id-ID" sz="2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Vmax</a:t>
            </a:r>
            <a:endParaRPr lang="id-ID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Jika 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percepatan akan mengakibatkan </a:t>
            </a:r>
            <a:r>
              <a:rPr lang="id-ID" sz="24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velocity 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pada suatu dimensi melebihi </a:t>
            </a:r>
            <a:r>
              <a:rPr lang="id-ID" sz="24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Vmax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maka </a:t>
            </a:r>
            <a:r>
              <a:rPr lang="id-ID" sz="24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velocity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pada dimensi tersebut dianggap sama dengan </a:t>
            </a:r>
            <a:r>
              <a:rPr lang="id-ID" sz="2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Vmax</a:t>
            </a:r>
          </a:p>
          <a:p>
            <a:pPr marL="361950" indent="-361950">
              <a:buClr>
                <a:srgbClr val="FF0000"/>
              </a:buClr>
              <a:defRPr/>
            </a:pP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Nilai 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batas </a:t>
            </a:r>
            <a:r>
              <a:rPr lang="id-ID" sz="24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Vmax </a:t>
            </a:r>
            <a:r>
              <a:rPr lang="id-ID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ditentukan oleh </a:t>
            </a:r>
            <a:r>
              <a:rPr lang="id-ID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user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0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8819</TotalTime>
  <Words>384</Words>
  <Application>Microsoft Office PowerPoint</Application>
  <PresentationFormat>Custom</PresentationFormat>
  <Paragraphs>42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template_informatika_slide</vt:lpstr>
      <vt:lpstr>CSH4313 Kecerdasan Kolektif (Swarm Intelligence) Particle Swarm Optimization (PSO)</vt:lpstr>
      <vt:lpstr>Apa itu PSO?</vt:lpstr>
      <vt:lpstr>Bagaimana PSO bekerja?</vt:lpstr>
      <vt:lpstr>Neighborhood topology: Ring (local) Vs Star (global)</vt:lpstr>
      <vt:lpstr>Partikel</vt:lpstr>
      <vt:lpstr>Update vektor velocity, kemudian posisi</vt:lpstr>
      <vt:lpstr>Empat model PSO</vt:lpstr>
      <vt:lpstr>Velocity maksimum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Modifikasi PSO [Shi and Eberhart, 1998]</vt:lpstr>
      <vt:lpstr>Modifikasi PSO [Clerc, 1999]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PSO untuk TSP?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IFG412  Tugas Akhir I (Seminar Proposal) Pengantar Kuliah</dc:title>
  <dc:creator>lenovo</dc:creator>
  <cp:lastModifiedBy>lenovo</cp:lastModifiedBy>
  <cp:revision>111</cp:revision>
  <dcterms:modified xsi:type="dcterms:W3CDTF">2017-09-19T02:28:33Z</dcterms:modified>
</cp:coreProperties>
</file>