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7" r:id="rId1"/>
  </p:sldMasterIdLst>
  <p:notesMasterIdLst>
    <p:notesMasterId r:id="rId12"/>
  </p:notesMasterIdLst>
  <p:sldIdLst>
    <p:sldId id="256" r:id="rId2"/>
    <p:sldId id="338" r:id="rId3"/>
    <p:sldId id="355" r:id="rId4"/>
    <p:sldId id="351" r:id="rId5"/>
    <p:sldId id="353" r:id="rId6"/>
    <p:sldId id="354" r:id="rId7"/>
    <p:sldId id="356" r:id="rId8"/>
    <p:sldId id="352" r:id="rId9"/>
    <p:sldId id="291" r:id="rId10"/>
    <p:sldId id="276" r:id="rId11"/>
  </p:sldIdLst>
  <p:sldSz cx="12192000" cy="6858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CC1F72E-4AF8-4432-BF39-1D7B033C857F}">
  <a:tblStyle styleId="{8CC1F72E-4AF8-4432-BF39-1D7B033C857F}" styleName="Table_0"/>
  <a:tblStyle styleId="{69AE40EB-9DC2-447F-9560-EBB07DCEE94B}" styleName="Table_1"/>
  <a:tblStyle styleId="{10B66BF1-D510-432A-A824-B228871B3D69}" styleName="Table_2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960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08406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12028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9897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7343334" y="0"/>
            <a:ext cx="4848666" cy="11816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Shape 18"/>
          <p:cNvPicPr preferRelativeResize="0"/>
          <p:nvPr/>
        </p:nvPicPr>
        <p:blipFill rotWithShape="1">
          <a:blip r:embed="rId2">
            <a:alphaModFix/>
          </a:blip>
          <a:srcRect r="17784" b="11855"/>
          <a:stretch/>
        </p:blipFill>
        <p:spPr>
          <a:xfrm>
            <a:off x="57861" y="3251531"/>
            <a:ext cx="5131559" cy="3094676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1646246" y="1269244"/>
            <a:ext cx="10545753" cy="765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646246" y="2227428"/>
            <a:ext cx="10545753" cy="4297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/>
            </a:lvl1pPr>
            <a:lvl2pPr marL="593710" marR="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marR="0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marR="0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marR="0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marR="0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2"/>
          </p:nvPr>
        </p:nvSpPr>
        <p:spPr>
          <a:xfrm>
            <a:off x="1646246" y="2875086"/>
            <a:ext cx="10557361" cy="3780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25" name="Shape 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2942" y="216581"/>
            <a:ext cx="4353103" cy="6486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2 Column Slid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99768" y="2009550"/>
            <a:ext cx="5380565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6318484" y="2009550"/>
            <a:ext cx="5380565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/>
          <p:nvPr/>
        </p:nvSpPr>
        <p:spPr>
          <a:xfrm>
            <a:off x="0" y="1184823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86831" y="1336419"/>
            <a:ext cx="112122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7224218" y="6451603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89184" y="1645919"/>
            <a:ext cx="5380328" cy="789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15384"/>
              </a:lnSpc>
              <a:spcBef>
                <a:spcPts val="0"/>
              </a:spcBef>
              <a:buFont typeface="Verdana"/>
              <a:buNone/>
              <a:defRPr/>
            </a:lvl1pPr>
            <a:lvl2pPr marL="457189" indent="0" rtl="0">
              <a:spcBef>
                <a:spcPts val="0"/>
              </a:spcBef>
              <a:buFont typeface="Verdana"/>
              <a:buNone/>
              <a:defRPr/>
            </a:lvl2pPr>
            <a:lvl3pPr marL="914377" indent="0" rtl="0">
              <a:spcBef>
                <a:spcPts val="0"/>
              </a:spcBef>
              <a:buFont typeface="Verdana"/>
              <a:buNone/>
              <a:defRPr/>
            </a:lvl3pPr>
            <a:lvl4pPr marL="1371566" indent="0" rtl="0">
              <a:spcBef>
                <a:spcPts val="0"/>
              </a:spcBef>
              <a:buFont typeface="Verdana"/>
              <a:buNone/>
              <a:defRPr/>
            </a:lvl4pPr>
            <a:lvl5pPr marL="1828754" indent="0" rtl="0">
              <a:spcBef>
                <a:spcPts val="0"/>
              </a:spcBef>
              <a:buFont typeface="Verdana"/>
              <a:buNone/>
              <a:defRPr/>
            </a:lvl5pPr>
            <a:lvl6pPr marL="2285943" indent="0" rtl="0">
              <a:spcBef>
                <a:spcPts val="0"/>
              </a:spcBef>
              <a:buFont typeface="Verdana"/>
              <a:buNone/>
              <a:defRPr/>
            </a:lvl6pPr>
            <a:lvl7pPr marL="2743131" indent="0" rtl="0">
              <a:spcBef>
                <a:spcPts val="0"/>
              </a:spcBef>
              <a:buFont typeface="Verdana"/>
              <a:buNone/>
              <a:defRPr/>
            </a:lvl7pPr>
            <a:lvl8pPr marL="3200320" indent="0" rtl="0">
              <a:spcBef>
                <a:spcPts val="0"/>
              </a:spcBef>
              <a:buFont typeface="Verdana"/>
              <a:buNone/>
              <a:defRPr/>
            </a:lvl8pPr>
            <a:lvl9pPr marL="3657509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6271683" y="1645919"/>
            <a:ext cx="5393500" cy="789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15384"/>
              </a:lnSpc>
              <a:spcBef>
                <a:spcPts val="0"/>
              </a:spcBef>
              <a:buFont typeface="Verdana"/>
              <a:buNone/>
              <a:defRPr/>
            </a:lvl1pPr>
            <a:lvl2pPr marL="457189" indent="0" rtl="0">
              <a:spcBef>
                <a:spcPts val="0"/>
              </a:spcBef>
              <a:buFont typeface="Verdana"/>
              <a:buNone/>
              <a:defRPr/>
            </a:lvl2pPr>
            <a:lvl3pPr marL="914377" indent="0" rtl="0">
              <a:spcBef>
                <a:spcPts val="0"/>
              </a:spcBef>
              <a:buFont typeface="Verdana"/>
              <a:buNone/>
              <a:defRPr/>
            </a:lvl3pPr>
            <a:lvl4pPr marL="1371566" indent="0" rtl="0">
              <a:spcBef>
                <a:spcPts val="0"/>
              </a:spcBef>
              <a:buFont typeface="Verdana"/>
              <a:buNone/>
              <a:defRPr/>
            </a:lvl4pPr>
            <a:lvl5pPr marL="1828754" indent="0" rtl="0">
              <a:spcBef>
                <a:spcPts val="0"/>
              </a:spcBef>
              <a:buFont typeface="Verdana"/>
              <a:buNone/>
              <a:defRPr/>
            </a:lvl5pPr>
            <a:lvl6pPr marL="2285943" indent="0" rtl="0">
              <a:spcBef>
                <a:spcPts val="0"/>
              </a:spcBef>
              <a:buFont typeface="Verdana"/>
              <a:buNone/>
              <a:defRPr/>
            </a:lvl6pPr>
            <a:lvl7pPr marL="2743131" indent="0" rtl="0">
              <a:spcBef>
                <a:spcPts val="0"/>
              </a:spcBef>
              <a:buFont typeface="Verdana"/>
              <a:buNone/>
              <a:defRPr/>
            </a:lvl7pPr>
            <a:lvl8pPr marL="3200320" indent="0" rtl="0">
              <a:spcBef>
                <a:spcPts val="0"/>
              </a:spcBef>
              <a:buFont typeface="Verdana"/>
              <a:buNone/>
              <a:defRPr/>
            </a:lvl8pPr>
            <a:lvl9pPr marL="3657509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76249" y="2659066"/>
            <a:ext cx="5393267" cy="335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6271684" y="2659066"/>
            <a:ext cx="5393267" cy="335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0" y="1184823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body" idx="5"/>
          </p:nvPr>
        </p:nvSpPr>
        <p:spPr>
          <a:xfrm>
            <a:off x="7224218" y="6451603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, 1 Content Slid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238051" y="2009550"/>
            <a:ext cx="5380565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66" indent="-14033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10" indent="-60324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05" indent="-73024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899" indent="-85723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57" indent="-90484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537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726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8914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103" indent="-101597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pic" idx="2"/>
          </p:nvPr>
        </p:nvSpPr>
        <p:spPr>
          <a:xfrm>
            <a:off x="486835" y="2009550"/>
            <a:ext cx="5329767" cy="4002312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0" y="1184823"/>
            <a:ext cx="12192000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86835" y="1336419"/>
            <a:ext cx="111019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189" algn="l" rtl="0">
              <a:spcBef>
                <a:spcPts val="0"/>
              </a:spcBef>
              <a:spcAft>
                <a:spcPts val="0"/>
              </a:spcAft>
              <a:defRPr/>
            </a:lvl6pPr>
            <a:lvl7pPr marL="914377" algn="l" rtl="0">
              <a:spcBef>
                <a:spcPts val="0"/>
              </a:spcBef>
              <a:spcAft>
                <a:spcPts val="0"/>
              </a:spcAft>
              <a:defRPr/>
            </a:lvl7pPr>
            <a:lvl8pPr marL="1371566" algn="l" rtl="0">
              <a:spcBef>
                <a:spcPts val="0"/>
              </a:spcBef>
              <a:spcAft>
                <a:spcPts val="0"/>
              </a:spcAft>
              <a:defRPr/>
            </a:lvl8pPr>
            <a:lvl9pPr marL="1828754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3"/>
          </p:nvPr>
        </p:nvSpPr>
        <p:spPr>
          <a:xfrm>
            <a:off x="7224218" y="6451603"/>
            <a:ext cx="442103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anks Slid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/>
        </p:nvSpPr>
        <p:spPr>
          <a:xfrm>
            <a:off x="579398" y="5087332"/>
            <a:ext cx="11101916" cy="923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 sz="5400" b="1" i="0" u="none" strike="noStrike" cap="none" baseline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</a:p>
        </p:txBody>
      </p:sp>
      <p:sp>
        <p:nvSpPr>
          <p:cNvPr id="66" name="Shape 66"/>
          <p:cNvSpPr/>
          <p:nvPr/>
        </p:nvSpPr>
        <p:spPr>
          <a:xfrm>
            <a:off x="-649" y="4533163"/>
            <a:ext cx="12189231" cy="3692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2">
            <a:alphaModFix/>
          </a:blip>
          <a:srcRect t="17910" b="13980"/>
          <a:stretch/>
        </p:blipFill>
        <p:spPr>
          <a:xfrm>
            <a:off x="-3420" y="0"/>
            <a:ext cx="12192000" cy="46709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858" y="142945"/>
            <a:ext cx="4052244" cy="603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chemeClr val="lt1"/>
            </a:gs>
            <a:gs pos="100000">
              <a:srgbClr val="94949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1828802" y="2743200"/>
            <a:ext cx="9497484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/>
          <p:nvPr/>
        </p:nvSpPr>
        <p:spPr>
          <a:xfrm>
            <a:off x="0" y="1910855"/>
            <a:ext cx="12192000" cy="3692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828802" y="1600203"/>
            <a:ext cx="1015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FFFFFF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" y="0"/>
            <a:ext cx="12191991" cy="1247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" y="6242670"/>
            <a:ext cx="12191997" cy="609599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172510" y="6521571"/>
            <a:ext cx="478367" cy="307736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id-ID" sz="1400"/>
              <a:t> 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733424" y="6548436"/>
            <a:ext cx="2190749" cy="254004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lang="id-ID" sz="1051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8/25/2014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69A8F-0D47-494C-B5D8-2BCDE4C1E80C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77131-ED7B-4B8E-86C0-C95F8D222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1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BCEBF-F53B-490B-9407-2C155BE9F4D9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4A10F-8852-4973-AA4B-11272F784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0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3244355"/>
            <a:ext cx="12191997" cy="36929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86835" y="1336419"/>
            <a:ext cx="11101916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6248404"/>
            <a:ext cx="12191997" cy="6095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519879" y="6451888"/>
            <a:ext cx="47836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1080795" y="6451888"/>
            <a:ext cx="219074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89" marR="0" indent="0" algn="l" rtl="0">
              <a:spcBef>
                <a:spcPts val="0"/>
              </a:spcBef>
              <a:defRPr/>
            </a:lvl2pPr>
            <a:lvl3pPr marL="914377" marR="0" indent="0" algn="l" rtl="0">
              <a:spcBef>
                <a:spcPts val="0"/>
              </a:spcBef>
              <a:defRPr/>
            </a:lvl3pPr>
            <a:lvl4pPr marL="1371566" marR="0" indent="0" algn="l" rtl="0">
              <a:spcBef>
                <a:spcPts val="0"/>
              </a:spcBef>
              <a:defRPr/>
            </a:lvl4pPr>
            <a:lvl5pPr marL="1828754" marR="0" indent="0" algn="l" rtl="0">
              <a:spcBef>
                <a:spcPts val="0"/>
              </a:spcBef>
              <a:defRPr/>
            </a:lvl5pPr>
            <a:lvl6pPr marL="2285943" marR="0" indent="0" algn="l" rtl="0">
              <a:spcBef>
                <a:spcPts val="0"/>
              </a:spcBef>
              <a:defRPr/>
            </a:lvl6pPr>
            <a:lvl7pPr marL="2743131" marR="0" indent="0" algn="l" rtl="0">
              <a:spcBef>
                <a:spcPts val="0"/>
              </a:spcBef>
              <a:defRPr/>
            </a:lvl7pPr>
            <a:lvl8pPr marL="3200320" marR="0" indent="0" algn="l" rtl="0">
              <a:spcBef>
                <a:spcPts val="0"/>
              </a:spcBef>
              <a:defRPr/>
            </a:lvl8pPr>
            <a:lvl9pPr marL="365750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 rot="-5400000">
            <a:off x="12884415" y="5910820"/>
            <a:ext cx="1709736" cy="1846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 sz="600" b="0" i="0" u="none" strike="noStrike" cap="none" baseline="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12-CRS-0106 REVISED 8 FEB 2013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86835" y="1977656"/>
            <a:ext cx="11101916" cy="4054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marR="0" indent="-14033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25" marR="0" indent="-60325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25" marR="0" indent="-73025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925" marR="0" indent="-85725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88" marR="0" indent="-90487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" y="0"/>
            <a:ext cx="12191991" cy="124777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8" r:id="rId7"/>
    <p:sldLayoutId id="2147483659" r:id="rId8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uyanto.staff.telkomuniversity.ac.id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uyanto@telkomuniversity.ac.id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451374" y="1369608"/>
            <a:ext cx="10545753" cy="9540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lnSpc>
                <a:spcPct val="100000"/>
              </a:lnSpc>
              <a:buSzPct val="25000"/>
            </a:pPr>
            <a:r>
              <a:rPr lang="en-US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CSH4313 </a:t>
            </a:r>
            <a:r>
              <a:rPr lang="en-US" sz="2800" b="1" dirty="0" err="1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Kecerdasan</a:t>
            </a:r>
            <a:r>
              <a:rPr lang="en-US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Kolektif</a:t>
            </a:r>
            <a:r>
              <a:rPr lang="en-US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 (</a:t>
            </a:r>
            <a:r>
              <a:rPr lang="en-US" sz="2800" b="1" i="1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Swarm </a:t>
            </a:r>
            <a:r>
              <a:rPr lang="en-US" sz="2800" b="1" i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Intelligence</a:t>
            </a:r>
            <a:r>
              <a:rPr lang="en-US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)</a:t>
            </a:r>
            <a:r>
              <a:rPr lang="en-US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/>
            </a:r>
            <a:br>
              <a:rPr lang="en-US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</a:br>
            <a:r>
              <a:rPr lang="id-ID" sz="2800" b="1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Ukuran </a:t>
            </a:r>
            <a:r>
              <a:rPr lang="id-ID" sz="2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Performansi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646247" y="2632163"/>
            <a:ext cx="10545753" cy="36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id-ID" sz="2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Semester G</a:t>
            </a:r>
            <a:r>
              <a:rPr lang="en-US" sz="20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anjil</a:t>
            </a:r>
            <a:r>
              <a:rPr lang="en-US" sz="2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id-ID" sz="2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201</a:t>
            </a:r>
            <a:r>
              <a:rPr lang="en-US" sz="2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r>
              <a:rPr lang="id-ID" sz="20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/201</a:t>
            </a:r>
            <a:r>
              <a:rPr lang="en-US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endParaRPr lang="id-ID" sz="2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588067" y="3639584"/>
            <a:ext cx="6866668" cy="107717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>
              <a:buSzPct val="25000"/>
            </a:pP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Dr. </a:t>
            </a:r>
            <a:r>
              <a:rPr lang="en-US" sz="1600" dirty="0" err="1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Suyanto</a:t>
            </a: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S.T., M.Sc.</a:t>
            </a:r>
          </a:p>
          <a:p>
            <a:pPr>
              <a:buSzPct val="25000"/>
            </a:pP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Web: </a:t>
            </a: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http</a:t>
            </a:r>
            <a:r>
              <a:rPr lang="en-US" sz="16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://</a:t>
            </a: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suyanto.staff.telkomuniversity.ac.id</a:t>
            </a:r>
            <a:endParaRPr lang="en-US" sz="1600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buSzPct val="25000"/>
            </a:pP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Email: </a:t>
            </a: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suyanto@telkomuniversity.ac.id</a:t>
            </a:r>
            <a:endParaRPr lang="en-US" sz="1600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buSzPct val="25000"/>
            </a:pPr>
            <a:r>
              <a:rPr lang="en-US" sz="160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HP/WA: +62 812 84512345</a:t>
            </a:r>
            <a:endParaRPr lang="id-ID" sz="16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1080795" y="6507448"/>
            <a:ext cx="2190749" cy="254004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en-US" sz="1051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22-08-2017</a:t>
            </a:r>
            <a:endParaRPr lang="id-ID" sz="105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>
              <a:buSzPct val="25000"/>
            </a:pPr>
            <a:r>
              <a:rPr lang="id-ID" smtClean="0"/>
              <a:t> </a:t>
            </a:r>
            <a:endParaRPr lang="id-ID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Ukuran Performansi</a:t>
            </a:r>
            <a:endParaRPr lang="id-ID" sz="2800" b="1" i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1950" indent="-361950">
              <a:buClr>
                <a:srgbClr val="FF0000"/>
              </a:buClr>
              <a:defRPr/>
            </a:pPr>
            <a:r>
              <a:rPr lang="id-ID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Efektivitas</a:t>
            </a:r>
            <a:endParaRPr lang="id-ID" sz="2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1950" indent="-361950">
              <a:buClr>
                <a:srgbClr val="FF0000"/>
              </a:buClr>
              <a:defRPr/>
            </a:pPr>
            <a:r>
              <a:rPr lang="id-ID" sz="2400" dirty="0" smtClean="0">
                <a:solidFill>
                  <a:schemeClr val="tx1"/>
                </a:solidFill>
              </a:rPr>
              <a:t>Efisiensi</a:t>
            </a:r>
          </a:p>
        </p:txBody>
      </p:sp>
    </p:spTree>
    <p:extLst>
      <p:ext uri="{BB962C8B-B14F-4D97-AF65-F5344CB8AC3E}">
        <p14:creationId xmlns:p14="http://schemas.microsoft.com/office/powerpoint/2010/main" val="23412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6835" y="1336419"/>
            <a:ext cx="11101916" cy="641239"/>
          </a:xfrm>
          <a:prstGeom prst="rect">
            <a:avLst/>
          </a:prstGeom>
        </p:spPr>
        <p:txBody>
          <a:bodyPr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</a:lstStyle>
          <a:p>
            <a:r>
              <a:rPr lang="id-ID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Efektivitas</a:t>
            </a:r>
            <a:endParaRPr lang="id-ID" sz="28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6075"/>
            <a:r>
              <a:rPr lang="id-ID" sz="2400" dirty="0"/>
              <a:t>Pada</a:t>
            </a:r>
            <a:r>
              <a:rPr lang="en-US" sz="2400" dirty="0"/>
              <a:t> </a:t>
            </a:r>
            <a:r>
              <a:rPr lang="en-US" sz="2400" dirty="0" smtClean="0"/>
              <a:t>KBBI, e</a:t>
            </a:r>
            <a:r>
              <a:rPr lang="id-ID" sz="2400" dirty="0" smtClean="0"/>
              <a:t>fektif</a:t>
            </a:r>
            <a:r>
              <a:rPr lang="en-US" sz="2400" dirty="0" smtClean="0"/>
              <a:t> </a:t>
            </a:r>
            <a:r>
              <a:rPr lang="id-ID" sz="2400" dirty="0" smtClean="0"/>
              <a:t>atau</a:t>
            </a:r>
            <a:r>
              <a:rPr lang="en-US" sz="2400" dirty="0" smtClean="0"/>
              <a:t> </a:t>
            </a:r>
            <a:r>
              <a:rPr lang="id-ID" sz="2400" dirty="0"/>
              <a:t>mangkus</a:t>
            </a:r>
            <a:r>
              <a:rPr lang="en-US" sz="2400" dirty="0"/>
              <a:t> </a:t>
            </a:r>
            <a:r>
              <a:rPr lang="id-ID" sz="2400" dirty="0" smtClean="0"/>
              <a:t>=</a:t>
            </a:r>
            <a:r>
              <a:rPr lang="en-US" sz="2400" dirty="0" smtClean="0"/>
              <a:t> </a:t>
            </a:r>
            <a:r>
              <a:rPr lang="id-ID" sz="2400" dirty="0"/>
              <a:t>“</a:t>
            </a:r>
            <a:r>
              <a:rPr lang="id-ID" sz="2400" i="1" dirty="0"/>
              <a:t>ada </a:t>
            </a:r>
            <a:r>
              <a:rPr lang="id-ID" sz="2400" i="1" dirty="0">
                <a:solidFill>
                  <a:srgbClr val="FF0000"/>
                </a:solidFill>
              </a:rPr>
              <a:t>efek</a:t>
            </a:r>
            <a:r>
              <a:rPr lang="id-ID" sz="2400" i="1" dirty="0"/>
              <a:t>nya (akibatnya, </a:t>
            </a:r>
            <a:r>
              <a:rPr lang="id-ID" sz="2400" i="1" dirty="0">
                <a:solidFill>
                  <a:srgbClr val="FF0000"/>
                </a:solidFill>
              </a:rPr>
              <a:t>pengaruh</a:t>
            </a:r>
            <a:r>
              <a:rPr lang="id-ID" sz="2400" i="1" dirty="0"/>
              <a:t>nya, kesannya), manjur atau mujarab (tentang obat), dapat membawa </a:t>
            </a:r>
            <a:r>
              <a:rPr lang="id-ID" sz="2400" i="1" dirty="0">
                <a:solidFill>
                  <a:srgbClr val="FF0000"/>
                </a:solidFill>
              </a:rPr>
              <a:t>hasil</a:t>
            </a:r>
            <a:r>
              <a:rPr lang="id-ID" sz="2400" i="1" dirty="0"/>
              <a:t>; berhasil guna (tentang usaha, tindakan), atau mulai berlaku (tentang undang-undang, peraturan</a:t>
            </a:r>
            <a:r>
              <a:rPr lang="id-ID" sz="2400" i="1" dirty="0" smtClean="0"/>
              <a:t>)</a:t>
            </a:r>
            <a:r>
              <a:rPr lang="id-ID" sz="2400" dirty="0" smtClean="0"/>
              <a:t>”</a:t>
            </a:r>
          </a:p>
          <a:p>
            <a:pPr indent="-346075"/>
            <a:r>
              <a:rPr lang="id-ID" sz="2400" dirty="0" smtClean="0"/>
              <a:t>Efektivitas metode</a:t>
            </a:r>
            <a:r>
              <a:rPr lang="en-US" sz="2400" dirty="0" smtClean="0"/>
              <a:t> </a:t>
            </a:r>
            <a:r>
              <a:rPr lang="en-US" sz="2400" dirty="0"/>
              <a:t>SI </a:t>
            </a:r>
            <a:r>
              <a:rPr lang="id-ID" sz="2400" dirty="0" smtClean="0"/>
              <a:t>=</a:t>
            </a:r>
            <a:r>
              <a:rPr lang="en-US" sz="2400" dirty="0" smtClean="0"/>
              <a:t> </a:t>
            </a:r>
            <a:r>
              <a:rPr lang="en-US" sz="2400" dirty="0"/>
              <a:t>se</a:t>
            </a:r>
            <a:r>
              <a:rPr lang="id-ID" sz="2400" dirty="0"/>
              <a:t>berapa </a:t>
            </a:r>
            <a:r>
              <a:rPr lang="id-ID" sz="2400" dirty="0" smtClean="0"/>
              <a:t>bagus solusi metode </a:t>
            </a:r>
            <a:r>
              <a:rPr lang="en-US" sz="2400" dirty="0" smtClean="0"/>
              <a:t>SI </a:t>
            </a:r>
            <a:r>
              <a:rPr lang="id-ID" sz="2400" dirty="0" smtClean="0"/>
              <a:t>dibanding</a:t>
            </a:r>
            <a:r>
              <a:rPr lang="en-US" sz="2400" dirty="0" smtClean="0"/>
              <a:t> </a:t>
            </a:r>
            <a:r>
              <a:rPr lang="en-US" sz="2400" dirty="0"/>
              <a:t>optimum </a:t>
            </a:r>
            <a:r>
              <a:rPr lang="id-ID" sz="2400" dirty="0"/>
              <a:t>g</a:t>
            </a:r>
            <a:r>
              <a:rPr lang="en-US" sz="2400" dirty="0"/>
              <a:t>l</a:t>
            </a:r>
            <a:r>
              <a:rPr lang="id-ID" sz="2400" dirty="0"/>
              <a:t>o</a:t>
            </a:r>
            <a:r>
              <a:rPr lang="en-US" sz="2400" dirty="0"/>
              <a:t>b</a:t>
            </a:r>
            <a:r>
              <a:rPr lang="id-ID" sz="2400" dirty="0" smtClean="0"/>
              <a:t>al atau seberapa sering metode </a:t>
            </a:r>
            <a:r>
              <a:rPr lang="en-US" sz="2400" dirty="0" smtClean="0"/>
              <a:t>SI </a:t>
            </a:r>
            <a:r>
              <a:rPr lang="id-ID" sz="2400" dirty="0" smtClean="0"/>
              <a:t>menemukan </a:t>
            </a:r>
            <a:r>
              <a:rPr lang="en-US" sz="2400" dirty="0" smtClean="0"/>
              <a:t>optimum </a:t>
            </a:r>
            <a:r>
              <a:rPr lang="id-ID" sz="2400" dirty="0"/>
              <a:t>g</a:t>
            </a:r>
            <a:r>
              <a:rPr lang="en-US" sz="2400" dirty="0"/>
              <a:t>l</a:t>
            </a:r>
            <a:r>
              <a:rPr lang="id-ID" sz="2400" dirty="0"/>
              <a:t>o</a:t>
            </a:r>
            <a:r>
              <a:rPr lang="en-US" sz="2400" dirty="0"/>
              <a:t>b</a:t>
            </a:r>
            <a:r>
              <a:rPr lang="id-ID" sz="2400" dirty="0"/>
              <a:t>al </a:t>
            </a:r>
            <a:endParaRPr lang="id-ID" sz="2400" dirty="0" smtClean="0"/>
          </a:p>
          <a:p>
            <a:pPr indent="-346075"/>
            <a:r>
              <a:rPr lang="id-ID" sz="2400" dirty="0" smtClean="0"/>
              <a:t>Efektivitas metode </a:t>
            </a:r>
            <a:r>
              <a:rPr lang="en-US" sz="2400" dirty="0" smtClean="0"/>
              <a:t>SI</a:t>
            </a:r>
            <a:r>
              <a:rPr lang="id-ID" sz="2400" dirty="0" smtClean="0"/>
              <a:t> dapat dihhitung dengan dua cara</a:t>
            </a:r>
            <a:r>
              <a:rPr lang="en-US" sz="2400" dirty="0" smtClean="0"/>
              <a:t>:</a:t>
            </a:r>
            <a:r>
              <a:rPr lang="id-ID" sz="2400" dirty="0"/>
              <a:t> </a:t>
            </a:r>
            <a:endParaRPr lang="id-ID" sz="2400" dirty="0" smtClean="0"/>
          </a:p>
          <a:p>
            <a:pPr lvl="1" indent="-346075"/>
            <a:r>
              <a:rPr lang="id-ID" sz="2400" dirty="0" smtClean="0"/>
              <a:t>Persentase solusi</a:t>
            </a:r>
            <a:r>
              <a:rPr lang="en-US" sz="2400" dirty="0" smtClean="0"/>
              <a:t> </a:t>
            </a:r>
            <a:r>
              <a:rPr lang="id-ID" sz="2400" dirty="0" smtClean="0"/>
              <a:t>SI dibanding </a:t>
            </a:r>
            <a:r>
              <a:rPr lang="en-US" sz="2400" dirty="0" smtClean="0"/>
              <a:t>optimum global</a:t>
            </a:r>
            <a:endParaRPr lang="id-ID" sz="2400" dirty="0" smtClean="0"/>
          </a:p>
          <a:p>
            <a:pPr lvl="1" indent="-346075"/>
            <a:r>
              <a:rPr lang="id-ID" sz="2400" dirty="0" smtClean="0"/>
              <a:t>Persentase tercapainya </a:t>
            </a:r>
            <a:r>
              <a:rPr lang="en-US" sz="2400" dirty="0" smtClean="0"/>
              <a:t>optimum </a:t>
            </a:r>
            <a:r>
              <a:rPr lang="en-US" sz="2400" dirty="0"/>
              <a:t>global </a:t>
            </a:r>
            <a:r>
              <a:rPr lang="id-ID" sz="2400" dirty="0" smtClean="0"/>
              <a:t>dalam sejumlah </a:t>
            </a:r>
            <a:r>
              <a:rPr lang="en-US" sz="2400" i="1" dirty="0" smtClean="0"/>
              <a:t>running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93846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6835" y="1336419"/>
            <a:ext cx="11101916" cy="641239"/>
          </a:xfrm>
          <a:prstGeom prst="rect">
            <a:avLst/>
          </a:prstGeom>
        </p:spPr>
        <p:txBody>
          <a:bodyPr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</a:lstStyle>
          <a:p>
            <a:r>
              <a:rPr lang="id-ID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Efektivitas</a:t>
            </a:r>
            <a:endParaRPr lang="id-ID" sz="28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86835" y="4705589"/>
            <a:ext cx="8136103" cy="940954"/>
          </a:xfrm>
          <a:prstGeom prst="rect">
            <a:avLst/>
          </a:prstGeom>
        </p:spPr>
        <p:txBody>
          <a:bodyPr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</a:lstStyle>
          <a:p>
            <a:r>
              <a:rPr lang="id-ID" sz="2000" i="1" dirty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P </a:t>
            </a:r>
            <a:r>
              <a:rPr lang="id-ID" sz="2000" i="1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= </a:t>
            </a:r>
            <a:r>
              <a:rPr lang="id-ID" sz="2000" dirty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persentase solusi </a:t>
            </a:r>
            <a:r>
              <a:rPr lang="id-ID" sz="2000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SI</a:t>
            </a:r>
          </a:p>
          <a:p>
            <a:r>
              <a:rPr lang="id-ID" sz="2000" i="1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G = </a:t>
            </a:r>
            <a:r>
              <a:rPr lang="id-ID" sz="2000" b="1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maksimum</a:t>
            </a:r>
            <a:r>
              <a:rPr lang="id-ID" sz="2000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id-ID" sz="2000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global</a:t>
            </a:r>
            <a:endParaRPr lang="id-ID" sz="2000" dirty="0" smtClean="0">
              <a:solidFill>
                <a:srgbClr val="FF0000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id-ID" sz="2000" i="1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S = </a:t>
            </a:r>
            <a:r>
              <a:rPr lang="id-ID" sz="2000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selisih </a:t>
            </a:r>
            <a:r>
              <a:rPr lang="id-ID" sz="2000" dirty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antara solusi yang dihasilkan SI dengan </a:t>
            </a:r>
            <a:r>
              <a:rPr lang="id-ID" sz="2000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maksimum </a:t>
            </a:r>
            <a:r>
              <a:rPr lang="id-ID" sz="2000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global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354146"/>
              </p:ext>
            </p:extLst>
          </p:nvPr>
        </p:nvGraphicFramePr>
        <p:xfrm>
          <a:off x="736600" y="2587625"/>
          <a:ext cx="2719388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3" imgW="1041120" imgH="393480" progId="Equation.3">
                  <p:embed/>
                </p:oleObj>
              </mc:Choice>
              <mc:Fallback>
                <p:oleObj name="Equation" r:id="rId3" imgW="1041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2587625"/>
                        <a:ext cx="2719388" cy="1023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990346"/>
              </p:ext>
            </p:extLst>
          </p:nvPr>
        </p:nvGraphicFramePr>
        <p:xfrm>
          <a:off x="6457950" y="2478088"/>
          <a:ext cx="4683125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5" imgW="1765080" imgH="444240" progId="Equation.3">
                  <p:embed/>
                </p:oleObj>
              </mc:Choice>
              <mc:Fallback>
                <p:oleObj name="Equation" r:id="rId5" imgW="1765080" imgH="444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7950" y="2478088"/>
                        <a:ext cx="4683125" cy="1185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881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6835" y="1336419"/>
            <a:ext cx="11101916" cy="641239"/>
          </a:xfrm>
          <a:prstGeom prst="rect">
            <a:avLst/>
          </a:prstGeom>
        </p:spPr>
        <p:txBody>
          <a:bodyPr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</a:lstStyle>
          <a:p>
            <a:r>
              <a:rPr lang="id-ID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Efektivitas</a:t>
            </a:r>
            <a:endParaRPr lang="id-ID" sz="28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86835" y="4705589"/>
            <a:ext cx="8136103" cy="940954"/>
          </a:xfrm>
          <a:prstGeom prst="rect">
            <a:avLst/>
          </a:prstGeom>
        </p:spPr>
        <p:txBody>
          <a:bodyPr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</a:lstStyle>
          <a:p>
            <a:r>
              <a:rPr lang="id-ID" sz="2000" i="1" dirty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P </a:t>
            </a:r>
            <a:r>
              <a:rPr lang="id-ID" sz="2000" i="1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= </a:t>
            </a:r>
            <a:r>
              <a:rPr lang="id-ID" sz="2000" dirty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persentase solusi </a:t>
            </a:r>
            <a:r>
              <a:rPr lang="id-ID" sz="2000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SI</a:t>
            </a:r>
          </a:p>
          <a:p>
            <a:r>
              <a:rPr lang="id-ID" sz="2000" i="1" dirty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G = </a:t>
            </a:r>
            <a:r>
              <a:rPr lang="id-ID" sz="2000" b="1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minimum</a:t>
            </a:r>
            <a:r>
              <a:rPr lang="id-ID" sz="2000" dirty="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 global</a:t>
            </a:r>
            <a:endParaRPr lang="id-ID" sz="2000" dirty="0" smtClean="0">
              <a:solidFill>
                <a:srgbClr val="FF0000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id-ID" sz="2000" i="1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S = </a:t>
            </a:r>
            <a:r>
              <a:rPr lang="id-ID" sz="2000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selisih </a:t>
            </a:r>
            <a:r>
              <a:rPr lang="id-ID" sz="2000" dirty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antara solusi yang dihasilkan SI dengan </a:t>
            </a:r>
            <a:r>
              <a:rPr lang="id-ID" sz="2000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minimum global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735613"/>
              </p:ext>
            </p:extLst>
          </p:nvPr>
        </p:nvGraphicFramePr>
        <p:xfrm>
          <a:off x="736600" y="2587625"/>
          <a:ext cx="2719388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3" imgW="1041120" imgH="393480" progId="Equation.3">
                  <p:embed/>
                </p:oleObj>
              </mc:Choice>
              <mc:Fallback>
                <p:oleObj name="Equation" r:id="rId3" imgW="1041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2587625"/>
                        <a:ext cx="2719388" cy="1023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3287"/>
              </p:ext>
            </p:extLst>
          </p:nvPr>
        </p:nvGraphicFramePr>
        <p:xfrm>
          <a:off x="6391275" y="2478088"/>
          <a:ext cx="4816475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5" imgW="1815840" imgH="444240" progId="Equation.3">
                  <p:embed/>
                </p:oleObj>
              </mc:Choice>
              <mc:Fallback>
                <p:oleObj name="Equation" r:id="rId5" imgW="18158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1275" y="2478088"/>
                        <a:ext cx="4816475" cy="1185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721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6835" y="1336419"/>
            <a:ext cx="11101916" cy="641239"/>
          </a:xfrm>
          <a:prstGeom prst="rect">
            <a:avLst/>
          </a:prstGeom>
        </p:spPr>
        <p:txBody>
          <a:bodyPr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</a:lstStyle>
          <a:p>
            <a:r>
              <a:rPr lang="id-ID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Efektivitas</a:t>
            </a:r>
            <a:endParaRPr lang="id-ID" sz="28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86835" y="4705589"/>
            <a:ext cx="8136103" cy="940954"/>
          </a:xfrm>
          <a:prstGeom prst="rect">
            <a:avLst/>
          </a:prstGeom>
        </p:spPr>
        <p:txBody>
          <a:bodyPr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</a:lstStyle>
          <a:p>
            <a:r>
              <a:rPr lang="id-ID" sz="2000" i="1" dirty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Q</a:t>
            </a:r>
            <a:r>
              <a:rPr lang="id-ID" sz="2000" dirty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id-ID" sz="2000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= persentase </a:t>
            </a:r>
            <a:r>
              <a:rPr lang="id-ID" sz="2000" dirty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tercapainya optimum </a:t>
            </a:r>
            <a:r>
              <a:rPr lang="id-ID" sz="2000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global</a:t>
            </a:r>
          </a:p>
          <a:p>
            <a:r>
              <a:rPr lang="id-ID" sz="2000" i="1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F</a:t>
            </a:r>
            <a:r>
              <a:rPr lang="id-ID" sz="2000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 = frekuensi </a:t>
            </a:r>
            <a:r>
              <a:rPr lang="id-ID" sz="2000" dirty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tercapainya optimum </a:t>
            </a:r>
            <a:r>
              <a:rPr lang="id-ID" sz="2000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global</a:t>
            </a:r>
          </a:p>
          <a:p>
            <a:r>
              <a:rPr lang="id-ID" sz="2000" i="1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R </a:t>
            </a:r>
            <a:r>
              <a:rPr lang="id-ID" sz="2000" dirty="0" smtClean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= jumlah </a:t>
            </a:r>
            <a:r>
              <a:rPr lang="id-ID" sz="2000" i="1" dirty="0">
                <a:solidFill>
                  <a:srgbClr val="FF0000"/>
                </a:solidFill>
                <a:latin typeface="+mj-lt"/>
                <a:ea typeface="Verdana" pitchFamily="34" charset="0"/>
                <a:cs typeface="Verdana" pitchFamily="34" charset="0"/>
              </a:rPr>
              <a:t>running</a:t>
            </a:r>
            <a:endParaRPr lang="id-ID" sz="2000" i="1" dirty="0" smtClean="0">
              <a:solidFill>
                <a:srgbClr val="FF0000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646749"/>
              </p:ext>
            </p:extLst>
          </p:nvPr>
        </p:nvGraphicFramePr>
        <p:xfrm>
          <a:off x="486835" y="2846169"/>
          <a:ext cx="2203450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3" imgW="774360" imgH="342720" progId="Equation.3">
                  <p:embed/>
                </p:oleObj>
              </mc:Choice>
              <mc:Fallback>
                <p:oleObj name="Equation" r:id="rId3" imgW="774360" imgH="34272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35" y="2846169"/>
                        <a:ext cx="2203450" cy="966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5443"/>
              </p:ext>
            </p:extLst>
          </p:nvPr>
        </p:nvGraphicFramePr>
        <p:xfrm>
          <a:off x="5096761" y="2793891"/>
          <a:ext cx="3621580" cy="1045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5" imgW="1218960" imgH="355320" progId="Equation.3">
                  <p:embed/>
                </p:oleObj>
              </mc:Choice>
              <mc:Fallback>
                <p:oleObj name="Equation" r:id="rId5" imgW="1218960" imgH="355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6761" y="2793891"/>
                        <a:ext cx="3621580" cy="10455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246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6835" y="1336419"/>
            <a:ext cx="11101916" cy="641239"/>
          </a:xfrm>
          <a:prstGeom prst="rect">
            <a:avLst/>
          </a:prstGeom>
        </p:spPr>
        <p:txBody>
          <a:bodyPr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</a:lstStyle>
          <a:p>
            <a:r>
              <a:rPr lang="id-ID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Efisiensi</a:t>
            </a:r>
            <a:endParaRPr lang="id-ID" sz="28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6075"/>
            <a:r>
              <a:rPr lang="id-ID" sz="2400" dirty="0" smtClean="0"/>
              <a:t>Pada KBBI, </a:t>
            </a:r>
            <a:r>
              <a:rPr lang="id-ID" sz="2400" dirty="0"/>
              <a:t>efisien atau sangkil </a:t>
            </a:r>
            <a:r>
              <a:rPr lang="id-ID" sz="2400" dirty="0" smtClean="0"/>
              <a:t>= </a:t>
            </a:r>
            <a:r>
              <a:rPr lang="id-ID" sz="2400" dirty="0"/>
              <a:t>“</a:t>
            </a:r>
            <a:r>
              <a:rPr lang="id-ID" sz="2400" i="1" dirty="0"/>
              <a:t>tepat atau sesuai untuk mengerjakan (menghasilkan) sesuatu </a:t>
            </a:r>
            <a:r>
              <a:rPr lang="id-ID" sz="2400" i="1" dirty="0" smtClean="0"/>
              <a:t>(tidak </a:t>
            </a:r>
            <a:r>
              <a:rPr lang="id-ID" sz="2400" i="1" dirty="0"/>
              <a:t>membuang-buang </a:t>
            </a:r>
            <a:r>
              <a:rPr lang="id-ID" sz="2400" i="1" dirty="0">
                <a:solidFill>
                  <a:srgbClr val="FF0000"/>
                </a:solidFill>
              </a:rPr>
              <a:t>waktu</a:t>
            </a:r>
            <a:r>
              <a:rPr lang="id-ID" sz="2400" i="1" dirty="0"/>
              <a:t>, </a:t>
            </a:r>
            <a:r>
              <a:rPr lang="id-ID" sz="2400" i="1" dirty="0">
                <a:solidFill>
                  <a:srgbClr val="FF0000"/>
                </a:solidFill>
              </a:rPr>
              <a:t>tenaga</a:t>
            </a:r>
            <a:r>
              <a:rPr lang="id-ID" sz="2400" i="1" dirty="0"/>
              <a:t>, </a:t>
            </a:r>
            <a:r>
              <a:rPr lang="id-ID" sz="2400" i="1" dirty="0">
                <a:solidFill>
                  <a:srgbClr val="FF0000"/>
                </a:solidFill>
              </a:rPr>
              <a:t>biaya</a:t>
            </a:r>
            <a:r>
              <a:rPr lang="id-ID" sz="2400" i="1" dirty="0" smtClean="0"/>
              <a:t>)</a:t>
            </a:r>
            <a:r>
              <a:rPr lang="id-ID" sz="2400" dirty="0" smtClean="0"/>
              <a:t>”</a:t>
            </a:r>
          </a:p>
          <a:p>
            <a:pPr indent="-346075"/>
            <a:r>
              <a:rPr lang="id-ID" sz="2400" dirty="0" smtClean="0"/>
              <a:t>Efisiensi </a:t>
            </a:r>
            <a:r>
              <a:rPr lang="id-ID" sz="2400" dirty="0"/>
              <a:t>metode SI </a:t>
            </a:r>
            <a:r>
              <a:rPr lang="id-ID" sz="2400" dirty="0" smtClean="0"/>
              <a:t>= </a:t>
            </a:r>
            <a:r>
              <a:rPr lang="id-ID" sz="2400" dirty="0"/>
              <a:t>seberapa besar </a:t>
            </a:r>
            <a:r>
              <a:rPr lang="id-ID" sz="2400" dirty="0" smtClean="0"/>
              <a:t>biaya, </a:t>
            </a:r>
            <a:r>
              <a:rPr lang="id-ID" sz="2400" dirty="0" smtClean="0">
                <a:solidFill>
                  <a:srgbClr val="FF0000"/>
                </a:solidFill>
              </a:rPr>
              <a:t>waktu </a:t>
            </a:r>
            <a:r>
              <a:rPr lang="id-ID" sz="2400" dirty="0">
                <a:solidFill>
                  <a:srgbClr val="FF0000"/>
                </a:solidFill>
              </a:rPr>
              <a:t>dan sumber daya </a:t>
            </a:r>
            <a:r>
              <a:rPr lang="id-ID" sz="2400" dirty="0" smtClean="0">
                <a:solidFill>
                  <a:srgbClr val="FF0000"/>
                </a:solidFill>
              </a:rPr>
              <a:t>komputer</a:t>
            </a:r>
            <a:r>
              <a:rPr lang="id-ID" sz="2400" dirty="0" smtClean="0"/>
              <a:t>, </a:t>
            </a:r>
            <a:r>
              <a:rPr lang="id-ID" sz="2400" dirty="0"/>
              <a:t>yang diperlukan untuk menemukan </a:t>
            </a:r>
            <a:r>
              <a:rPr lang="id-ID" sz="2400" dirty="0" smtClean="0"/>
              <a:t>optimum global</a:t>
            </a:r>
          </a:p>
          <a:p>
            <a:pPr indent="-346075"/>
            <a:r>
              <a:rPr lang="id-ID" sz="2400" dirty="0" smtClean="0"/>
              <a:t>Efisiensi metode</a:t>
            </a:r>
            <a:r>
              <a:rPr lang="en-US" sz="2400" dirty="0" smtClean="0"/>
              <a:t> SI </a:t>
            </a:r>
            <a:r>
              <a:rPr lang="id-ID" sz="2400" dirty="0" smtClean="0"/>
              <a:t>dihitung </a:t>
            </a:r>
            <a:r>
              <a:rPr lang="id-ID" sz="2400" dirty="0"/>
              <a:t>derdasarkan </a:t>
            </a:r>
            <a:r>
              <a:rPr lang="id-ID" sz="2400" dirty="0" smtClean="0"/>
              <a:t>dua variabel</a:t>
            </a:r>
            <a:r>
              <a:rPr lang="en-US" sz="2400" dirty="0" smtClean="0"/>
              <a:t>:</a:t>
            </a:r>
            <a:r>
              <a:rPr lang="id-ID" sz="2400" dirty="0" smtClean="0"/>
              <a:t> </a:t>
            </a:r>
          </a:p>
          <a:p>
            <a:pPr lvl="1" indent="-346075"/>
            <a:r>
              <a:rPr lang="id-ID" sz="2400" dirty="0"/>
              <a:t>Jumlah Individu (ukuran populasi)</a:t>
            </a:r>
          </a:p>
          <a:p>
            <a:pPr lvl="1" indent="-346075"/>
            <a:r>
              <a:rPr lang="id-ID" sz="2400" dirty="0"/>
              <a:t>Jumlah </a:t>
            </a:r>
            <a:r>
              <a:rPr lang="id-ID" sz="2400" dirty="0" smtClean="0"/>
              <a:t>Iterasi (evolusi)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87329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6835" y="1336419"/>
            <a:ext cx="11101916" cy="641239"/>
          </a:xfrm>
          <a:prstGeom prst="rect">
            <a:avLst/>
          </a:prstGeom>
        </p:spPr>
        <p:txBody>
          <a:bodyPr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</a:lstStyle>
          <a:p>
            <a:r>
              <a:rPr lang="id-ID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Efisiensi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6075"/>
            <a:r>
              <a:rPr lang="id-ID" sz="2800" dirty="0" smtClean="0"/>
              <a:t>PSO </a:t>
            </a:r>
            <a:r>
              <a:rPr lang="id-ID" sz="2800" dirty="0"/>
              <a:t>dengan </a:t>
            </a:r>
            <a:r>
              <a:rPr lang="id-ID" sz="2800" dirty="0">
                <a:solidFill>
                  <a:srgbClr val="FF0000"/>
                </a:solidFill>
              </a:rPr>
              <a:t>10</a:t>
            </a:r>
            <a:r>
              <a:rPr lang="id-ID" sz="2800" dirty="0"/>
              <a:t> </a:t>
            </a:r>
            <a:r>
              <a:rPr lang="id-ID" sz="2800" dirty="0" smtClean="0"/>
              <a:t>partikel </a:t>
            </a:r>
            <a:r>
              <a:rPr lang="id-ID" sz="2800" dirty="0" smtClean="0">
                <a:sym typeface="Wingdings" pitchFamily="2" charset="2"/>
              </a:rPr>
              <a:t> </a:t>
            </a:r>
            <a:r>
              <a:rPr lang="id-ID" sz="2800" dirty="0" smtClean="0"/>
              <a:t>optimum </a:t>
            </a:r>
            <a:r>
              <a:rPr lang="id-ID" sz="2800" dirty="0"/>
              <a:t>global </a:t>
            </a:r>
            <a:r>
              <a:rPr lang="id-ID" sz="2800" dirty="0" smtClean="0"/>
              <a:t>pada </a:t>
            </a:r>
            <a:r>
              <a:rPr lang="id-ID" sz="2800" dirty="0"/>
              <a:t>iterasi </a:t>
            </a:r>
            <a:r>
              <a:rPr lang="id-ID" sz="2800" dirty="0" smtClean="0"/>
              <a:t>ke-</a:t>
            </a:r>
            <a:r>
              <a:rPr lang="id-ID" sz="2800" dirty="0" smtClean="0">
                <a:solidFill>
                  <a:srgbClr val="FF0000"/>
                </a:solidFill>
              </a:rPr>
              <a:t>500</a:t>
            </a:r>
            <a:endParaRPr lang="id-ID" sz="2800" dirty="0" smtClean="0">
              <a:solidFill>
                <a:srgbClr val="FF0000"/>
              </a:solidFill>
            </a:endParaRPr>
          </a:p>
          <a:p>
            <a:pPr indent="-346075"/>
            <a:r>
              <a:rPr lang="id-ID" sz="2800" dirty="0" smtClean="0"/>
              <a:t>PSO </a:t>
            </a:r>
            <a:r>
              <a:rPr lang="id-ID" sz="2800" dirty="0"/>
              <a:t>dengan </a:t>
            </a:r>
            <a:r>
              <a:rPr lang="id-ID" sz="2800" dirty="0">
                <a:solidFill>
                  <a:srgbClr val="FF0000"/>
                </a:solidFill>
              </a:rPr>
              <a:t>8</a:t>
            </a:r>
            <a:r>
              <a:rPr lang="id-ID" sz="2800" dirty="0"/>
              <a:t> </a:t>
            </a:r>
            <a:r>
              <a:rPr lang="id-ID" sz="2800" dirty="0" smtClean="0"/>
              <a:t>partikel   </a:t>
            </a:r>
            <a:r>
              <a:rPr lang="id-ID" sz="2800" dirty="0" smtClean="0">
                <a:sym typeface="Wingdings" pitchFamily="2" charset="2"/>
              </a:rPr>
              <a:t></a:t>
            </a:r>
            <a:r>
              <a:rPr lang="id-ID" sz="2800" dirty="0" smtClean="0"/>
              <a:t> </a:t>
            </a:r>
            <a:r>
              <a:rPr lang="id-ID" sz="2800" dirty="0"/>
              <a:t>optimum global pada iterasi ke-</a:t>
            </a:r>
            <a:r>
              <a:rPr lang="id-ID" sz="2800" dirty="0">
                <a:solidFill>
                  <a:srgbClr val="FF0000"/>
                </a:solidFill>
              </a:rPr>
              <a:t>600</a:t>
            </a:r>
            <a:r>
              <a:rPr lang="id-ID" sz="2800" dirty="0"/>
              <a:t> </a:t>
            </a:r>
            <a:endParaRPr lang="id-ID" sz="2800" dirty="0" smtClean="0"/>
          </a:p>
          <a:p>
            <a:pPr indent="-346075"/>
            <a:endParaRPr lang="id-ID" sz="2800" dirty="0" smtClean="0"/>
          </a:p>
          <a:p>
            <a:pPr indent="-346075"/>
            <a:r>
              <a:rPr lang="id-ID" sz="2800" dirty="0" smtClean="0"/>
              <a:t>PSO mana </a:t>
            </a:r>
            <a:r>
              <a:rPr lang="id-ID" sz="2800" dirty="0" smtClean="0"/>
              <a:t>yang lebih efisien?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16222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2" y="1501775"/>
            <a:ext cx="6738937" cy="480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218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informatika_slid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10905</TotalTime>
  <Words>292</Words>
  <Application>Microsoft Office PowerPoint</Application>
  <PresentationFormat>Custom</PresentationFormat>
  <Paragraphs>40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template_informatika_slide</vt:lpstr>
      <vt:lpstr>Equation</vt:lpstr>
      <vt:lpstr>Microsoft Equation 3.0</vt:lpstr>
      <vt:lpstr>CSH4313 Kecerdasan Kolektif (Swarm Intelligence) Ukuran Performansi</vt:lpstr>
      <vt:lpstr>Ukuran Performansi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IFG412  Tugas Akhir I (Seminar Proposal) Pengantar Kuliah</dc:title>
  <dc:creator>lenovo</dc:creator>
  <cp:lastModifiedBy>lenovo</cp:lastModifiedBy>
  <cp:revision>128</cp:revision>
  <dcterms:modified xsi:type="dcterms:W3CDTF">2017-10-03T13:50:24Z</dcterms:modified>
</cp:coreProperties>
</file>