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375" r:id="rId3"/>
    <p:sldId id="369" r:id="rId4"/>
    <p:sldId id="368" r:id="rId5"/>
    <p:sldId id="370" r:id="rId6"/>
    <p:sldId id="371" r:id="rId7"/>
    <p:sldId id="373" r:id="rId8"/>
    <p:sldId id="372" r:id="rId9"/>
    <p:sldId id="379" r:id="rId10"/>
    <p:sldId id="380" r:id="rId11"/>
    <p:sldId id="377" r:id="rId12"/>
    <p:sldId id="376" r:id="rId13"/>
    <p:sldId id="378" r:id="rId14"/>
    <p:sldId id="374" r:id="rId15"/>
    <p:sldId id="291" r:id="rId16"/>
    <p:sldId id="276" r:id="rId17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C1F72E-4AF8-4432-BF39-1D7B033C857F}">
  <a:tblStyle styleId="{8CC1F72E-4AF8-4432-BF39-1D7B033C857F}" styleName="Table_0"/>
  <a:tblStyle styleId="{69AE40EB-9DC2-447F-9560-EBB07DCEE94B}" styleName="Table_1"/>
  <a:tblStyle styleId="{10B66BF1-D510-432A-A824-B228871B3D69}" styleName="Table_2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6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840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202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897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7343334" y="0"/>
            <a:ext cx="4848666" cy="1181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r="17784" b="11855"/>
          <a:stretch/>
        </p:blipFill>
        <p:spPr>
          <a:xfrm>
            <a:off x="57861" y="3251531"/>
            <a:ext cx="5131559" cy="309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646246" y="1269244"/>
            <a:ext cx="10545753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46246" y="2227428"/>
            <a:ext cx="10545753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/>
            </a:lvl1pPr>
            <a:lvl2pPr marL="593710" marR="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marR="0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marR="0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marR="0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1646246" y="2875086"/>
            <a:ext cx="1055736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942" y="216581"/>
            <a:ext cx="4353103" cy="648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 Column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99768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318484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86831" y="1336419"/>
            <a:ext cx="112122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89184" y="1645919"/>
            <a:ext cx="5380328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71683" y="1645919"/>
            <a:ext cx="5393500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76249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271684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1 Content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238051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486835" y="2009550"/>
            <a:ext cx="5329767" cy="40023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s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579398" y="5087332"/>
            <a:ext cx="11101916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54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  <p:sp>
        <p:nvSpPr>
          <p:cNvPr id="66" name="Shape 66"/>
          <p:cNvSpPr/>
          <p:nvPr/>
        </p:nvSpPr>
        <p:spPr>
          <a:xfrm>
            <a:off x="-649" y="4533163"/>
            <a:ext cx="12189231" cy="3692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 t="17910" b="13980"/>
          <a:stretch/>
        </p:blipFill>
        <p:spPr>
          <a:xfrm>
            <a:off x="-3420" y="0"/>
            <a:ext cx="12192000" cy="467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58" y="142945"/>
            <a:ext cx="4052244" cy="60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9A8F-0D47-494C-B5D8-2BCDE4C1E80C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7131-ED7B-4B8E-86C0-C95F8D222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CEBF-F53B-490B-9407-2C155BE9F4D9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A10F-8852-4973-AA4B-11272F78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5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3244355"/>
            <a:ext cx="12191997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6248404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 rot="-5400000">
            <a:off x="12884415" y="5910820"/>
            <a:ext cx="1709736" cy="1846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600" b="0" i="0" u="none" strike="noStrike" cap="none" baseline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86835" y="1977656"/>
            <a:ext cx="11101916" cy="4054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marR="0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marR="0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marR="0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marR="0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8" r:id="rId6"/>
    <p:sldLayoutId id="2147483659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yanto.staff.telkomuniversity.ac.i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uyanto@telkomuniversity.ac.i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51374" y="1369608"/>
            <a:ext cx="10545753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CSH4313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Kecerdasan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Kolektif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(</a:t>
            </a:r>
            <a:r>
              <a:rPr lang="en-US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Swarm </a:t>
            </a:r>
            <a:r>
              <a:rPr lang="en-US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Intelligence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r>
              <a:rPr lang="id-ID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Konvergensi Prematur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646247" y="2632163"/>
            <a:ext cx="10545753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Semester G</a:t>
            </a:r>
            <a:r>
              <a:rPr lang="en-US" sz="2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anjil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/201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lang="id-ID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88067" y="3639584"/>
            <a:ext cx="6866668" cy="107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</a:t>
            </a:r>
            <a:r>
              <a:rPr lang="en-US" sz="16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Suyanto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S.T., M.Sc.</a:t>
            </a: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://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suyanto.staff.telkomuniversity.ac.id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suyanto@telkomuniversity.ac.id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HP/WA: +62 812 84512345</a:t>
            </a:r>
            <a:endParaRPr lang="id-ID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1080795" y="6507448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105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22-08-2017</a:t>
            </a:r>
            <a:endParaRPr lang="id-ID" sz="105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mtClean="0"/>
              <a:t> </a:t>
            </a:r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13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93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67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138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6835" y="1336419"/>
            <a:ext cx="11101916" cy="64123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Eksplorasi dan Eksploitasi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6075"/>
            <a:r>
              <a:rPr lang="id-ID" sz="2400" dirty="0" smtClean="0"/>
              <a:t>ACO </a:t>
            </a:r>
            <a:r>
              <a:rPr lang="id-ID" sz="2400" dirty="0" smtClean="0">
                <a:sym typeface="Wingdings" pitchFamily="2" charset="2"/>
              </a:rPr>
              <a:t> Jumlah semut </a:t>
            </a:r>
            <a:r>
              <a:rPr lang="id-ID" sz="2400" i="1" dirty="0" smtClean="0">
                <a:sym typeface="Wingdings" pitchFamily="2" charset="2"/>
              </a:rPr>
              <a:t>N</a:t>
            </a:r>
            <a:r>
              <a:rPr lang="id-ID" sz="2400" dirty="0" smtClean="0">
                <a:sym typeface="Wingdings" pitchFamily="2" charset="2"/>
              </a:rPr>
              <a:t>, Penguapan, Alfa, Beta</a:t>
            </a:r>
          </a:p>
          <a:p>
            <a:pPr indent="-346075"/>
            <a:r>
              <a:rPr lang="id-ID" sz="2400" dirty="0" smtClean="0">
                <a:sym typeface="Wingdings" pitchFamily="2" charset="2"/>
              </a:rPr>
              <a:t>PSO  Local/Global topology, laju belajar kognitif, dan </a:t>
            </a:r>
            <a:r>
              <a:rPr lang="id-ID" sz="2400" dirty="0">
                <a:sym typeface="Wingdings" pitchFamily="2" charset="2"/>
              </a:rPr>
              <a:t>laju belajar </a:t>
            </a:r>
            <a:r>
              <a:rPr lang="id-ID" sz="2400" dirty="0" smtClean="0">
                <a:sym typeface="Wingdings" pitchFamily="2" charset="2"/>
              </a:rPr>
              <a:t>sosial</a:t>
            </a:r>
          </a:p>
          <a:p>
            <a:pPr indent="-346075"/>
            <a:r>
              <a:rPr lang="id-ID" sz="2400" dirty="0" smtClean="0">
                <a:sym typeface="Wingdings" pitchFamily="2" charset="2"/>
              </a:rPr>
              <a:t>ABC </a:t>
            </a:r>
            <a:r>
              <a:rPr lang="id-ID" sz="2400" dirty="0">
                <a:sym typeface="Wingdings" pitchFamily="2" charset="2"/>
              </a:rPr>
              <a:t> Jumlah </a:t>
            </a:r>
            <a:r>
              <a:rPr lang="id-ID" sz="2400" i="1" dirty="0" smtClean="0">
                <a:sym typeface="Wingdings" pitchFamily="2" charset="2"/>
              </a:rPr>
              <a:t>employed</a:t>
            </a:r>
            <a:r>
              <a:rPr lang="id-ID" sz="2400" dirty="0" smtClean="0">
                <a:sym typeface="Wingdings" pitchFamily="2" charset="2"/>
              </a:rPr>
              <a:t> </a:t>
            </a:r>
            <a:r>
              <a:rPr lang="id-ID" sz="2400" b="1" i="1" dirty="0">
                <a:sym typeface="Wingdings" pitchFamily="2" charset="2"/>
              </a:rPr>
              <a:t>N</a:t>
            </a:r>
            <a:r>
              <a:rPr lang="id-ID" sz="2400" dirty="0">
                <a:sym typeface="Wingdings" pitchFamily="2" charset="2"/>
              </a:rPr>
              <a:t> &amp; </a:t>
            </a:r>
            <a:r>
              <a:rPr lang="id-ID" sz="2400" dirty="0" smtClean="0">
                <a:sym typeface="Wingdings" pitchFamily="2" charset="2"/>
              </a:rPr>
              <a:t>jumlah </a:t>
            </a:r>
            <a:r>
              <a:rPr lang="id-ID" sz="2400" i="1" dirty="0" smtClean="0">
                <a:sym typeface="Wingdings" pitchFamily="2" charset="2"/>
              </a:rPr>
              <a:t>scouts </a:t>
            </a:r>
            <a:r>
              <a:rPr lang="id-ID" sz="2400" b="1" i="1" dirty="0" smtClean="0">
                <a:sym typeface="Wingdings" pitchFamily="2" charset="2"/>
              </a:rPr>
              <a:t>M</a:t>
            </a:r>
            <a:r>
              <a:rPr lang="id-ID" sz="2400" dirty="0" smtClean="0">
                <a:sym typeface="Wingdings" pitchFamily="2" charset="2"/>
              </a:rPr>
              <a:t>?</a:t>
            </a:r>
          </a:p>
          <a:p>
            <a:pPr indent="-346075"/>
            <a:r>
              <a:rPr lang="id-ID" sz="2400" dirty="0" smtClean="0">
                <a:sym typeface="Wingdings" pitchFamily="2" charset="2"/>
              </a:rPr>
              <a:t>BCO  Jumlah lebah </a:t>
            </a:r>
            <a:r>
              <a:rPr lang="id-ID" sz="2400" b="1" i="1" dirty="0" smtClean="0">
                <a:sym typeface="Wingdings" pitchFamily="2" charset="2"/>
              </a:rPr>
              <a:t>B</a:t>
            </a:r>
            <a:r>
              <a:rPr lang="id-ID" sz="2400" b="1" dirty="0" smtClean="0">
                <a:sym typeface="Wingdings" pitchFamily="2" charset="2"/>
              </a:rPr>
              <a:t> </a:t>
            </a:r>
            <a:r>
              <a:rPr lang="id-ID" sz="2400" dirty="0" smtClean="0">
                <a:sym typeface="Wingdings" pitchFamily="2" charset="2"/>
              </a:rPr>
              <a:t>&amp; jumlah </a:t>
            </a:r>
            <a:r>
              <a:rPr lang="id-ID" sz="2400" i="1" dirty="0" smtClean="0">
                <a:sym typeface="Wingdings" pitchFamily="2" charset="2"/>
              </a:rPr>
              <a:t>constructive moves </a:t>
            </a:r>
            <a:r>
              <a:rPr lang="id-ID" sz="2400" b="1" i="1" dirty="0" smtClean="0">
                <a:sym typeface="Wingdings" pitchFamily="2" charset="2"/>
              </a:rPr>
              <a:t>NC</a:t>
            </a:r>
            <a:endParaRPr lang="id-ID" sz="2400" b="1" i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37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1501775"/>
            <a:ext cx="6738937" cy="48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661" y="3334058"/>
            <a:ext cx="6596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id-ID" sz="3600" dirty="0" smtClean="0">
                <a:solidFill>
                  <a:srgbClr val="FF0000"/>
                </a:solidFill>
              </a:rPr>
              <a:t>pa itu </a:t>
            </a:r>
            <a:r>
              <a:rPr lang="id-ID" sz="3600" dirty="0">
                <a:solidFill>
                  <a:srgbClr val="FF0000"/>
                </a:solidFill>
              </a:rPr>
              <a:t>Konvergensi Prematur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id-ID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4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0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0" y="0"/>
            <a:ext cx="12204710" cy="688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0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0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1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0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7483" y="3334058"/>
            <a:ext cx="9777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</a:t>
            </a:r>
            <a:r>
              <a:rPr lang="id-ID" sz="3600" dirty="0" smtClean="0">
                <a:solidFill>
                  <a:srgbClr val="FF0000"/>
                </a:solidFill>
              </a:rPr>
              <a:t>agaimana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id-ID" sz="3600" dirty="0">
                <a:solidFill>
                  <a:srgbClr val="FF0000"/>
                </a:solidFill>
              </a:rPr>
              <a:t>Mencegah Konvergensi Prematur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id-ID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9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1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0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138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10940</TotalTime>
  <Words>97</Words>
  <Application>Microsoft Office PowerPoint</Application>
  <PresentationFormat>Custom</PresentationFormat>
  <Paragraphs>15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template_informatika_slide</vt:lpstr>
      <vt:lpstr>CSH4313 Kecerdasan Kolektif (Swarm Intelligence) Konvergensi Prematur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IFG412  Tugas Akhir I (Seminar Proposal) Pengantar Kuliah</dc:title>
  <dc:creator>lenovo</dc:creator>
  <cp:lastModifiedBy>lenovo</cp:lastModifiedBy>
  <cp:revision>124</cp:revision>
  <dcterms:modified xsi:type="dcterms:W3CDTF">2017-10-03T00:44:24Z</dcterms:modified>
</cp:coreProperties>
</file>