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7" r:id="rId1"/>
  </p:sldMasterIdLst>
  <p:notesMasterIdLst>
    <p:notesMasterId r:id="rId19"/>
  </p:notesMasterIdLst>
  <p:sldIdLst>
    <p:sldId id="256" r:id="rId2"/>
    <p:sldId id="338" r:id="rId3"/>
    <p:sldId id="356" r:id="rId4"/>
    <p:sldId id="357" r:id="rId5"/>
    <p:sldId id="358" r:id="rId6"/>
    <p:sldId id="359" r:id="rId7"/>
    <p:sldId id="360" r:id="rId8"/>
    <p:sldId id="362" r:id="rId9"/>
    <p:sldId id="361" r:id="rId10"/>
    <p:sldId id="348" r:id="rId11"/>
    <p:sldId id="343" r:id="rId12"/>
    <p:sldId id="344" r:id="rId13"/>
    <p:sldId id="363" r:id="rId14"/>
    <p:sldId id="345" r:id="rId15"/>
    <p:sldId id="346" r:id="rId16"/>
    <p:sldId id="291" r:id="rId17"/>
    <p:sldId id="276" r:id="rId18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C1F72E-4AF8-4432-BF39-1D7B033C857F}">
  <a:tblStyle styleId="{8CC1F72E-4AF8-4432-BF39-1D7B033C857F}" styleName="Table_0"/>
  <a:tblStyle styleId="{69AE40EB-9DC2-447F-9560-EBB07DCEE94B}" styleName="Table_1"/>
  <a:tblStyle styleId="{10B66BF1-D510-432A-A824-B228871B3D69}" styleName="Table_2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8406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12028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505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505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505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505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505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9897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7343334" y="0"/>
            <a:ext cx="4848666" cy="11816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 r="17784" b="11855"/>
          <a:stretch/>
        </p:blipFill>
        <p:spPr>
          <a:xfrm>
            <a:off x="57861" y="3251531"/>
            <a:ext cx="5131559" cy="309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1646246" y="1269244"/>
            <a:ext cx="10545753" cy="76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646246" y="2227428"/>
            <a:ext cx="10545753" cy="4297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/>
            </a:lvl1pPr>
            <a:lvl2pPr marL="593710" marR="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marR="0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marR="0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marR="0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1646246" y="2875086"/>
            <a:ext cx="10557361" cy="378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942" y="216581"/>
            <a:ext cx="4353103" cy="648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2 Column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99768" y="2009550"/>
            <a:ext cx="5380565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318484" y="2009550"/>
            <a:ext cx="5380565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86831" y="1336419"/>
            <a:ext cx="112122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89184" y="1645919"/>
            <a:ext cx="5380328" cy="789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115384"/>
              </a:lnSpc>
              <a:spcBef>
                <a:spcPts val="0"/>
              </a:spcBef>
              <a:buFont typeface="Verdana"/>
              <a:buNone/>
              <a:defRPr/>
            </a:lvl1pPr>
            <a:lvl2pPr marL="457189" indent="0" rtl="0">
              <a:spcBef>
                <a:spcPts val="0"/>
              </a:spcBef>
              <a:buFont typeface="Verdana"/>
              <a:buNone/>
              <a:defRPr/>
            </a:lvl2pPr>
            <a:lvl3pPr marL="914377" indent="0" rtl="0">
              <a:spcBef>
                <a:spcPts val="0"/>
              </a:spcBef>
              <a:buFont typeface="Verdana"/>
              <a:buNone/>
              <a:defRPr/>
            </a:lvl3pPr>
            <a:lvl4pPr marL="1371566" indent="0" rtl="0">
              <a:spcBef>
                <a:spcPts val="0"/>
              </a:spcBef>
              <a:buFont typeface="Verdana"/>
              <a:buNone/>
              <a:defRPr/>
            </a:lvl4pPr>
            <a:lvl5pPr marL="1828754" indent="0" rtl="0">
              <a:spcBef>
                <a:spcPts val="0"/>
              </a:spcBef>
              <a:buFont typeface="Verdana"/>
              <a:buNone/>
              <a:defRPr/>
            </a:lvl5pPr>
            <a:lvl6pPr marL="2285943" indent="0" rtl="0">
              <a:spcBef>
                <a:spcPts val="0"/>
              </a:spcBef>
              <a:buFont typeface="Verdana"/>
              <a:buNone/>
              <a:defRPr/>
            </a:lvl6pPr>
            <a:lvl7pPr marL="2743131" indent="0" rtl="0">
              <a:spcBef>
                <a:spcPts val="0"/>
              </a:spcBef>
              <a:buFont typeface="Verdana"/>
              <a:buNone/>
              <a:defRPr/>
            </a:lvl7pPr>
            <a:lvl8pPr marL="3200320" indent="0" rtl="0">
              <a:spcBef>
                <a:spcPts val="0"/>
              </a:spcBef>
              <a:buFont typeface="Verdana"/>
              <a:buNone/>
              <a:defRPr/>
            </a:lvl8pPr>
            <a:lvl9pPr marL="3657509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6271683" y="1645919"/>
            <a:ext cx="5393500" cy="789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115384"/>
              </a:lnSpc>
              <a:spcBef>
                <a:spcPts val="0"/>
              </a:spcBef>
              <a:buFont typeface="Verdana"/>
              <a:buNone/>
              <a:defRPr/>
            </a:lvl1pPr>
            <a:lvl2pPr marL="457189" indent="0" rtl="0">
              <a:spcBef>
                <a:spcPts val="0"/>
              </a:spcBef>
              <a:buFont typeface="Verdana"/>
              <a:buNone/>
              <a:defRPr/>
            </a:lvl2pPr>
            <a:lvl3pPr marL="914377" indent="0" rtl="0">
              <a:spcBef>
                <a:spcPts val="0"/>
              </a:spcBef>
              <a:buFont typeface="Verdana"/>
              <a:buNone/>
              <a:defRPr/>
            </a:lvl3pPr>
            <a:lvl4pPr marL="1371566" indent="0" rtl="0">
              <a:spcBef>
                <a:spcPts val="0"/>
              </a:spcBef>
              <a:buFont typeface="Verdana"/>
              <a:buNone/>
              <a:defRPr/>
            </a:lvl4pPr>
            <a:lvl5pPr marL="1828754" indent="0" rtl="0">
              <a:spcBef>
                <a:spcPts val="0"/>
              </a:spcBef>
              <a:buFont typeface="Verdana"/>
              <a:buNone/>
              <a:defRPr/>
            </a:lvl5pPr>
            <a:lvl6pPr marL="2285943" indent="0" rtl="0">
              <a:spcBef>
                <a:spcPts val="0"/>
              </a:spcBef>
              <a:buFont typeface="Verdana"/>
              <a:buNone/>
              <a:defRPr/>
            </a:lvl6pPr>
            <a:lvl7pPr marL="2743131" indent="0" rtl="0">
              <a:spcBef>
                <a:spcPts val="0"/>
              </a:spcBef>
              <a:buFont typeface="Verdana"/>
              <a:buNone/>
              <a:defRPr/>
            </a:lvl7pPr>
            <a:lvl8pPr marL="3200320" indent="0" rtl="0">
              <a:spcBef>
                <a:spcPts val="0"/>
              </a:spcBef>
              <a:buFont typeface="Verdana"/>
              <a:buNone/>
              <a:defRPr/>
            </a:lvl8pPr>
            <a:lvl9pPr marL="3657509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76249" y="2659066"/>
            <a:ext cx="5393267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6271684" y="2659066"/>
            <a:ext cx="5393267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 idx="5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, 1 Content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238051" y="2009550"/>
            <a:ext cx="5380565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486835" y="2009550"/>
            <a:ext cx="5329767" cy="4002312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86835" y="1336419"/>
            <a:ext cx="111019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s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579398" y="5087332"/>
            <a:ext cx="11101916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5400" b="1" i="0" u="none" strike="noStrike" cap="none" baseline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</a:p>
        </p:txBody>
      </p:sp>
      <p:sp>
        <p:nvSpPr>
          <p:cNvPr id="66" name="Shape 66"/>
          <p:cNvSpPr/>
          <p:nvPr/>
        </p:nvSpPr>
        <p:spPr>
          <a:xfrm>
            <a:off x="-649" y="4533163"/>
            <a:ext cx="12189231" cy="3692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 t="17910" b="13980"/>
          <a:stretch/>
        </p:blipFill>
        <p:spPr>
          <a:xfrm>
            <a:off x="-3420" y="0"/>
            <a:ext cx="12192000" cy="467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858" y="142945"/>
            <a:ext cx="4052244" cy="603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chemeClr val="lt1"/>
            </a:gs>
            <a:gs pos="100000">
              <a:srgbClr val="94949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828802" y="2743200"/>
            <a:ext cx="9497484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2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2pPr>
            <a:lvl3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3pPr>
            <a:lvl4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4pPr>
            <a:lvl5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/>
          <p:nvPr/>
        </p:nvSpPr>
        <p:spPr>
          <a:xfrm>
            <a:off x="0" y="1910855"/>
            <a:ext cx="12192000" cy="36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828802" y="1600203"/>
            <a:ext cx="101599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FFFFFF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12191991" cy="124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" y="6242670"/>
            <a:ext cx="12191997" cy="6095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172510" y="6521571"/>
            <a:ext cx="478367" cy="307736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id-ID" sz="1400"/>
              <a:t> 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733424" y="6548436"/>
            <a:ext cx="2190749" cy="254004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id-ID" sz="1051" b="0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8/25/2014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69A8F-0D47-494C-B5D8-2BCDE4C1E80C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77131-ED7B-4B8E-86C0-C95F8D222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1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CEBF-F53B-490B-9407-2C155BE9F4D9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4A10F-8852-4973-AA4B-11272F784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0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3244355"/>
            <a:ext cx="12191997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86835" y="1336419"/>
            <a:ext cx="111019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6248404"/>
            <a:ext cx="12191997" cy="60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 rot="-5400000">
            <a:off x="12884415" y="5910820"/>
            <a:ext cx="1709736" cy="1846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600" b="0" i="0" u="none" strike="noStrike" cap="none" baseline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12-CRS-0106 REVISED 8 FEB 2013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86835" y="1977656"/>
            <a:ext cx="11101916" cy="4054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marR="0" indent="-14033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25" marR="0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25" marR="0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925" marR="0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88" marR="0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" y="0"/>
            <a:ext cx="12191991" cy="12477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8" r:id="rId7"/>
    <p:sldLayoutId id="2147483659" r:id="rId8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uyanto.staff.telkomuniversity.ac.i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uyanto@telkomuniversity.ac.i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451374" y="1369608"/>
            <a:ext cx="10545753" cy="954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CSH4313 </a:t>
            </a:r>
            <a:r>
              <a:rPr lang="en-US" sz="2800" b="1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Kecerdasan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Kolektif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 (</a:t>
            </a:r>
            <a:r>
              <a:rPr lang="en-US" sz="2800" b="1" i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Swarm </a:t>
            </a:r>
            <a:r>
              <a:rPr lang="en-US" sz="2800" b="1" i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Intelligence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)</a:t>
            </a:r>
            <a:r>
              <a:rPr lang="en-US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</a:br>
            <a:r>
              <a:rPr lang="id-ID" sz="2800" b="1" i="1" dirty="0" smtClean="0">
                <a:ea typeface="Verdana"/>
              </a:rPr>
              <a:t>Bat </a:t>
            </a:r>
            <a:r>
              <a:rPr lang="id-ID" sz="2800" b="1" i="1" dirty="0" smtClean="0"/>
              <a:t>Algorithm</a:t>
            </a:r>
            <a:r>
              <a:rPr lang="id-ID" sz="2800" b="1" i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d-ID" sz="28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(BA</a:t>
            </a:r>
            <a:r>
              <a:rPr lang="id-ID" sz="28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lang="id-ID" sz="28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646247" y="2632163"/>
            <a:ext cx="10545753" cy="3692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Semester G</a:t>
            </a:r>
            <a:r>
              <a:rPr lang="en-US" sz="20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anjil</a:t>
            </a:r>
            <a:r>
              <a:rPr lang="en-US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</a:t>
            </a:r>
            <a:r>
              <a:rPr lang="en-US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/201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endParaRPr lang="id-ID"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588067" y="3639584"/>
            <a:ext cx="6866668" cy="10771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Dr. </a:t>
            </a:r>
            <a:r>
              <a:rPr lang="en-US" sz="16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Suyanto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S.T., M.Sc.</a:t>
            </a: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Web: 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://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suyanto.staff.telkomuniversity.ac.id</a:t>
            </a:r>
            <a:endParaRPr lang="en-US" sz="16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Email: 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suyanto@telkomuniversity.ac.id</a:t>
            </a:r>
            <a:endParaRPr lang="en-US" sz="16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HP/WA: +62 812 84512345</a:t>
            </a:r>
            <a:endParaRPr lang="id-ID"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1080795" y="6507448"/>
            <a:ext cx="2190749" cy="254004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en-US" sz="105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22-08-2017</a:t>
            </a:r>
            <a:endParaRPr lang="id-ID" sz="105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id-ID" smtClean="0"/>
              <a:t> </a:t>
            </a:r>
            <a:endParaRPr lang="id-ID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1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26"/>
            <a:ext cx="12192000" cy="68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1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2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751592" y="1769145"/>
            <a:ext cx="750627" cy="70968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3342161" y="1387007"/>
            <a:ext cx="1610435" cy="14876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421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2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689736" y="1105485"/>
            <a:ext cx="750627" cy="70968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2280305" y="723347"/>
            <a:ext cx="1610435" cy="14876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01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2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6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2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9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2" y="1501775"/>
            <a:ext cx="6738937" cy="480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1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1" dirty="0" smtClean="0">
                <a:solidFill>
                  <a:srgbClr val="FF0000"/>
                </a:solidFill>
              </a:rPr>
              <a:t>Microbat </a:t>
            </a:r>
            <a:r>
              <a:rPr lang="id-ID" sz="1800" b="1" dirty="0">
                <a:solidFill>
                  <a:srgbClr val="FF0000"/>
                </a:solidFill>
              </a:rPr>
              <a:t>(Yang </a:t>
            </a:r>
            <a:r>
              <a:rPr lang="id-ID" sz="1800" b="1" i="1" dirty="0">
                <a:solidFill>
                  <a:srgbClr val="FF0000"/>
                </a:solidFill>
              </a:rPr>
              <a:t>et al.</a:t>
            </a:r>
            <a:r>
              <a:rPr lang="id-ID" sz="1800" b="1" dirty="0">
                <a:solidFill>
                  <a:srgbClr val="FF0000"/>
                </a:solidFill>
              </a:rPr>
              <a:t>, 2013)</a:t>
            </a:r>
            <a:endParaRPr lang="id-ID" sz="2800" b="1" i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6075"/>
            <a:r>
              <a:rPr lang="id-ID" sz="2400" i="1" dirty="0"/>
              <a:t>Microbats</a:t>
            </a:r>
            <a:r>
              <a:rPr lang="id-ID" sz="2400" dirty="0"/>
              <a:t>, kelelawar-kelelawar sangat kecil dengan berat hanya 1,5 sampai 2 gram, umumnya menggunakan sejenis sensor suara yang disebut </a:t>
            </a:r>
            <a:r>
              <a:rPr lang="id-ID" sz="2400" i="1" dirty="0"/>
              <a:t>echolocation</a:t>
            </a:r>
            <a:r>
              <a:rPr lang="id-ID" sz="2400" dirty="0"/>
              <a:t> untuk mendeteksi mangsa, menghindari halangan, dan menentukan lokasi celah-celah tempat bertengger mereka di gegelapan. </a:t>
            </a:r>
            <a:endParaRPr lang="id-ID" sz="2400" dirty="0" smtClean="0"/>
          </a:p>
          <a:p>
            <a:pPr indent="-346075"/>
            <a:r>
              <a:rPr lang="id-ID" sz="2400" i="1" dirty="0" smtClean="0"/>
              <a:t>Microbats</a:t>
            </a:r>
            <a:r>
              <a:rPr lang="id-ID" sz="2400" dirty="0" smtClean="0"/>
              <a:t> </a:t>
            </a:r>
            <a:r>
              <a:rPr lang="id-ID" sz="2400" dirty="0"/>
              <a:t>dapat memancarkan gelombang suara sangat keras dan mendengarkan gema (</a:t>
            </a:r>
            <a:r>
              <a:rPr lang="id-ID" sz="2400" i="1" dirty="0"/>
              <a:t>echo</a:t>
            </a:r>
            <a:r>
              <a:rPr lang="id-ID" sz="2400" dirty="0"/>
              <a:t>) yang memantul kembali dari objek-objek di sekitarnya (Richardson, 2008).</a:t>
            </a:r>
            <a:endParaRPr lang="id-ID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1" dirty="0" smtClean="0">
                <a:solidFill>
                  <a:srgbClr val="FF0000"/>
                </a:solidFill>
              </a:rPr>
              <a:t>Tiga aturan </a:t>
            </a:r>
            <a:r>
              <a:rPr lang="id-ID" sz="2800" b="1" dirty="0" smtClean="0">
                <a:solidFill>
                  <a:srgbClr val="FF0000"/>
                </a:solidFill>
              </a:rPr>
              <a:t>BA </a:t>
            </a:r>
            <a:r>
              <a:rPr lang="id-ID" sz="1800" b="1" dirty="0">
                <a:solidFill>
                  <a:srgbClr val="FF0000"/>
                </a:solidFill>
              </a:rPr>
              <a:t>(Yang </a:t>
            </a:r>
            <a:r>
              <a:rPr lang="id-ID" sz="1800" b="1" i="1" dirty="0">
                <a:solidFill>
                  <a:srgbClr val="FF0000"/>
                </a:solidFill>
              </a:rPr>
              <a:t>et al.</a:t>
            </a:r>
            <a:r>
              <a:rPr lang="id-ID" sz="1800" b="1" dirty="0">
                <a:solidFill>
                  <a:srgbClr val="FF0000"/>
                </a:solidFill>
              </a:rPr>
              <a:t>, 2013)</a:t>
            </a:r>
            <a:endParaRPr lang="id-ID" sz="2800" b="1" i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5113" lvl="1" indent="-265113">
              <a:buFont typeface="Arial" pitchFamily="34" charset="0"/>
              <a:buChar char="•"/>
            </a:pPr>
            <a:r>
              <a:rPr lang="id-ID" sz="2000" dirty="0"/>
              <a:t>Semua kelelawar menggunakan </a:t>
            </a:r>
            <a:r>
              <a:rPr lang="id-ID" sz="2000" i="1" dirty="0"/>
              <a:t>echolocation</a:t>
            </a:r>
            <a:r>
              <a:rPr lang="id-ID" sz="2000" dirty="0"/>
              <a:t> untuk menentukan jarak. Mereka juga ‘mengetahui’ perbedaan antara makanan dan batasan-batasan latar belakang dengan sejumlah cara layaknya </a:t>
            </a:r>
            <a:r>
              <a:rPr lang="id-ID" sz="2000" dirty="0" smtClean="0"/>
              <a:t>sulap;</a:t>
            </a:r>
          </a:p>
          <a:p>
            <a:pPr marL="265113" lvl="1" indent="-265113">
              <a:buFont typeface="Arial" pitchFamily="34" charset="0"/>
              <a:buChar char="•"/>
            </a:pPr>
            <a:r>
              <a:rPr lang="id-ID" sz="2000" dirty="0" smtClean="0"/>
              <a:t>Kelelawar-kelelawar terbang secara acak dengan kecepatan </a:t>
            </a:r>
            <a:r>
              <a:rPr lang="id-ID" sz="2000" i="1" dirty="0" smtClean="0"/>
              <a:t>v</a:t>
            </a:r>
            <a:r>
              <a:rPr lang="id-ID" sz="2000" i="1" baseline="-25000" dirty="0" smtClean="0"/>
              <a:t>i</a:t>
            </a:r>
            <a:r>
              <a:rPr lang="id-ID" sz="2000" dirty="0" smtClean="0"/>
              <a:t> pada posisi </a:t>
            </a:r>
            <a:r>
              <a:rPr lang="id-ID" sz="2000" i="1" dirty="0" smtClean="0"/>
              <a:t>x</a:t>
            </a:r>
            <a:r>
              <a:rPr lang="id-ID" sz="2000" i="1" baseline="-25000" dirty="0" smtClean="0"/>
              <a:t>i</a:t>
            </a:r>
            <a:r>
              <a:rPr lang="id-ID" sz="2000" dirty="0" smtClean="0"/>
              <a:t> dengan frekuensi </a:t>
            </a:r>
            <a:r>
              <a:rPr lang="id-ID" sz="2000" i="1" dirty="0" smtClean="0"/>
              <a:t>f</a:t>
            </a:r>
            <a:r>
              <a:rPr lang="id-ID" sz="2000" baseline="-25000" dirty="0" smtClean="0"/>
              <a:t>min</a:t>
            </a:r>
            <a:r>
              <a:rPr lang="id-ID" sz="2000" dirty="0" smtClean="0"/>
              <a:t>, panjang gelombang bervariasi </a:t>
            </a:r>
            <a:r>
              <a:rPr lang="id-ID" sz="2000" i="1" dirty="0" smtClean="0"/>
              <a:t>λ</a:t>
            </a:r>
            <a:r>
              <a:rPr lang="id-ID" sz="2000" dirty="0" smtClean="0"/>
              <a:t> dan tingkat kenyaringan </a:t>
            </a:r>
            <a:r>
              <a:rPr lang="id-ID" sz="2000" i="1" dirty="0" smtClean="0"/>
              <a:t>A</a:t>
            </a:r>
            <a:r>
              <a:rPr lang="id-ID" sz="2000" baseline="-25000" dirty="0" smtClean="0"/>
              <a:t>0</a:t>
            </a:r>
            <a:r>
              <a:rPr lang="id-ID" sz="2000" dirty="0" smtClean="0"/>
              <a:t> untuk mencari mangsa. Mereka dapat secara otomatis mengatur panjang gelombang (atau frekuensi) suara yang mereka pancarkan dan mengatur tingkat pancaran suara, bergantung pada kedekatan target mereka; dan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id-ID" sz="2000" dirty="0" smtClean="0"/>
              <a:t>Walaupun </a:t>
            </a:r>
            <a:r>
              <a:rPr lang="id-ID" sz="2000" dirty="0"/>
              <a:t>tingkat kenyaringan sangat bervariasi, Xin-She Yang mengasumsikan bahwa tingkat kenyaringan bervariasi </a:t>
            </a:r>
            <a:r>
              <a:rPr lang="id-ID" sz="2000" dirty="0" smtClean="0"/>
              <a:t>mulai dari </a:t>
            </a:r>
            <a:r>
              <a:rPr lang="id-ID" sz="2000" dirty="0"/>
              <a:t>sebuah bilangan positif besar </a:t>
            </a:r>
            <a:r>
              <a:rPr lang="id-ID" sz="2000" i="1" dirty="0"/>
              <a:t>A</a:t>
            </a:r>
            <a:r>
              <a:rPr lang="id-ID" sz="2000" baseline="-25000" dirty="0"/>
              <a:t>0</a:t>
            </a:r>
            <a:r>
              <a:rPr lang="id-ID" sz="2000" dirty="0"/>
              <a:t> hingga sebuah nilai konstan minimum </a:t>
            </a:r>
            <a:r>
              <a:rPr lang="id-ID" sz="2000" i="1" dirty="0"/>
              <a:t>A</a:t>
            </a:r>
            <a:r>
              <a:rPr lang="id-ID" sz="2000" baseline="-25000" dirty="0"/>
              <a:t>min</a:t>
            </a:r>
            <a:r>
              <a:rPr lang="id-ID" sz="2000" dirty="0"/>
              <a:t>.</a:t>
            </a:r>
            <a:endParaRPr lang="id-ID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0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9249" cy="591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1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9787" cy="297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2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39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1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8669" cy="364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11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400" b="1" i="1" dirty="0" smtClean="0"/>
              <a:t>Local Search </a:t>
            </a:r>
            <a:r>
              <a:rPr lang="id-ID" sz="2400" b="1" dirty="0" smtClean="0">
                <a:sym typeface="Wingdings" pitchFamily="2" charset="2"/>
              </a:rPr>
              <a:t> </a:t>
            </a:r>
            <a:r>
              <a:rPr lang="id-ID" sz="2400" b="1" i="1" dirty="0" smtClean="0">
                <a:sym typeface="Wingdings" pitchFamily="2" charset="2"/>
              </a:rPr>
              <a:t>Random Walk</a:t>
            </a:r>
            <a:endParaRPr lang="id-ID" sz="2400" b="1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50" y="4139025"/>
            <a:ext cx="1742508" cy="63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50" y="4959760"/>
            <a:ext cx="1705588" cy="61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75458" y="5039696"/>
            <a:ext cx="8608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/>
              <a:t>(Rata-rata tingkat kenyaringan semua kelelawar pada iterasi </a:t>
            </a:r>
            <a:r>
              <a:rPr lang="id-ID" sz="2400" i="1" dirty="0" smtClean="0"/>
              <a:t>t</a:t>
            </a:r>
            <a:r>
              <a:rPr lang="id-ID" sz="2400" dirty="0" smtClean="0"/>
              <a:t>)</a:t>
            </a:r>
            <a:endParaRPr lang="id-ID" sz="16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4" y="2521974"/>
            <a:ext cx="3362632" cy="84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99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8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11502</TotalTime>
  <Words>241</Words>
  <Application>Microsoft Office PowerPoint</Application>
  <PresentationFormat>Custom</PresentationFormat>
  <Paragraphs>17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template_informatika_slide</vt:lpstr>
      <vt:lpstr>CSH4313 Kecerdasan Kolektif (Swarm Intelligence) Bat Algorithm (BA)</vt:lpstr>
      <vt:lpstr>Microbat (Yang et al., 2013)</vt:lpstr>
      <vt:lpstr>Tiga aturan BA (Yang et al., 2013)</vt:lpstr>
      <vt:lpstr>PowerPoint Presentation</vt:lpstr>
      <vt:lpstr>PowerPoint Presentation</vt:lpstr>
      <vt:lpstr>PowerPoint Presentation</vt:lpstr>
      <vt:lpstr>PowerPoint Presentation</vt:lpstr>
      <vt:lpstr>Local Search  Random Walk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IFG412  Tugas Akhir I (Seminar Proposal) Pengantar Kuliah</dc:title>
  <dc:creator>lenovo</dc:creator>
  <cp:lastModifiedBy>lenovo</cp:lastModifiedBy>
  <cp:revision>126</cp:revision>
  <dcterms:modified xsi:type="dcterms:W3CDTF">2017-11-14T04:38:05Z</dcterms:modified>
</cp:coreProperties>
</file>