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7" r:id="rId1"/>
  </p:sldMasterIdLst>
  <p:notesMasterIdLst>
    <p:notesMasterId r:id="rId25"/>
  </p:notesMasterIdLst>
  <p:sldIdLst>
    <p:sldId id="256" r:id="rId2"/>
    <p:sldId id="364" r:id="rId3"/>
    <p:sldId id="365" r:id="rId4"/>
    <p:sldId id="338" r:id="rId5"/>
    <p:sldId id="356" r:id="rId6"/>
    <p:sldId id="358" r:id="rId7"/>
    <p:sldId id="357" r:id="rId8"/>
    <p:sldId id="359" r:id="rId9"/>
    <p:sldId id="362" r:id="rId10"/>
    <p:sldId id="360" r:id="rId11"/>
    <p:sldId id="361" r:id="rId12"/>
    <p:sldId id="366" r:id="rId13"/>
    <p:sldId id="368" r:id="rId14"/>
    <p:sldId id="370" r:id="rId15"/>
    <p:sldId id="371" r:id="rId16"/>
    <p:sldId id="372" r:id="rId17"/>
    <p:sldId id="367" r:id="rId18"/>
    <p:sldId id="348" r:id="rId19"/>
    <p:sldId id="343" r:id="rId20"/>
    <p:sldId id="344" r:id="rId21"/>
    <p:sldId id="345" r:id="rId22"/>
    <p:sldId id="346" r:id="rId23"/>
    <p:sldId id="276" r:id="rId24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C1F72E-4AF8-4432-BF39-1D7B033C857F}">
  <a:tblStyle styleId="{8CC1F72E-4AF8-4432-BF39-1D7B033C857F}" styleName="Table_0"/>
  <a:tblStyle styleId="{69AE40EB-9DC2-447F-9560-EBB07DCEE94B}" styleName="Table_1"/>
  <a:tblStyle styleId="{10B66BF1-D510-432A-A824-B228871B3D69}" styleName="Table_2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8406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12028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505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505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505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505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9897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7343334" y="0"/>
            <a:ext cx="4848666" cy="11816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 r="17784" b="11855"/>
          <a:stretch/>
        </p:blipFill>
        <p:spPr>
          <a:xfrm>
            <a:off x="57861" y="3251531"/>
            <a:ext cx="5131559" cy="309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1646246" y="1269244"/>
            <a:ext cx="10545753" cy="76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646246" y="2227428"/>
            <a:ext cx="10545753" cy="4297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/>
            </a:lvl1pPr>
            <a:lvl2pPr marL="593710" marR="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marR="0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marR="0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marR="0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1646246" y="2875086"/>
            <a:ext cx="10557361" cy="378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942" y="216581"/>
            <a:ext cx="4353103" cy="648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2 Column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99768" y="2009550"/>
            <a:ext cx="5380565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318484" y="2009550"/>
            <a:ext cx="5380565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86831" y="1336419"/>
            <a:ext cx="112122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89184" y="1645919"/>
            <a:ext cx="5380328" cy="789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115384"/>
              </a:lnSpc>
              <a:spcBef>
                <a:spcPts val="0"/>
              </a:spcBef>
              <a:buFont typeface="Verdana"/>
              <a:buNone/>
              <a:defRPr/>
            </a:lvl1pPr>
            <a:lvl2pPr marL="457189" indent="0" rtl="0">
              <a:spcBef>
                <a:spcPts val="0"/>
              </a:spcBef>
              <a:buFont typeface="Verdana"/>
              <a:buNone/>
              <a:defRPr/>
            </a:lvl2pPr>
            <a:lvl3pPr marL="914377" indent="0" rtl="0">
              <a:spcBef>
                <a:spcPts val="0"/>
              </a:spcBef>
              <a:buFont typeface="Verdana"/>
              <a:buNone/>
              <a:defRPr/>
            </a:lvl3pPr>
            <a:lvl4pPr marL="1371566" indent="0" rtl="0">
              <a:spcBef>
                <a:spcPts val="0"/>
              </a:spcBef>
              <a:buFont typeface="Verdana"/>
              <a:buNone/>
              <a:defRPr/>
            </a:lvl4pPr>
            <a:lvl5pPr marL="1828754" indent="0" rtl="0">
              <a:spcBef>
                <a:spcPts val="0"/>
              </a:spcBef>
              <a:buFont typeface="Verdana"/>
              <a:buNone/>
              <a:defRPr/>
            </a:lvl5pPr>
            <a:lvl6pPr marL="2285943" indent="0" rtl="0">
              <a:spcBef>
                <a:spcPts val="0"/>
              </a:spcBef>
              <a:buFont typeface="Verdana"/>
              <a:buNone/>
              <a:defRPr/>
            </a:lvl6pPr>
            <a:lvl7pPr marL="2743131" indent="0" rtl="0">
              <a:spcBef>
                <a:spcPts val="0"/>
              </a:spcBef>
              <a:buFont typeface="Verdana"/>
              <a:buNone/>
              <a:defRPr/>
            </a:lvl7pPr>
            <a:lvl8pPr marL="3200320" indent="0" rtl="0">
              <a:spcBef>
                <a:spcPts val="0"/>
              </a:spcBef>
              <a:buFont typeface="Verdana"/>
              <a:buNone/>
              <a:defRPr/>
            </a:lvl8pPr>
            <a:lvl9pPr marL="3657509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6271683" y="1645919"/>
            <a:ext cx="5393500" cy="789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115384"/>
              </a:lnSpc>
              <a:spcBef>
                <a:spcPts val="0"/>
              </a:spcBef>
              <a:buFont typeface="Verdana"/>
              <a:buNone/>
              <a:defRPr/>
            </a:lvl1pPr>
            <a:lvl2pPr marL="457189" indent="0" rtl="0">
              <a:spcBef>
                <a:spcPts val="0"/>
              </a:spcBef>
              <a:buFont typeface="Verdana"/>
              <a:buNone/>
              <a:defRPr/>
            </a:lvl2pPr>
            <a:lvl3pPr marL="914377" indent="0" rtl="0">
              <a:spcBef>
                <a:spcPts val="0"/>
              </a:spcBef>
              <a:buFont typeface="Verdana"/>
              <a:buNone/>
              <a:defRPr/>
            </a:lvl3pPr>
            <a:lvl4pPr marL="1371566" indent="0" rtl="0">
              <a:spcBef>
                <a:spcPts val="0"/>
              </a:spcBef>
              <a:buFont typeface="Verdana"/>
              <a:buNone/>
              <a:defRPr/>
            </a:lvl4pPr>
            <a:lvl5pPr marL="1828754" indent="0" rtl="0">
              <a:spcBef>
                <a:spcPts val="0"/>
              </a:spcBef>
              <a:buFont typeface="Verdana"/>
              <a:buNone/>
              <a:defRPr/>
            </a:lvl5pPr>
            <a:lvl6pPr marL="2285943" indent="0" rtl="0">
              <a:spcBef>
                <a:spcPts val="0"/>
              </a:spcBef>
              <a:buFont typeface="Verdana"/>
              <a:buNone/>
              <a:defRPr/>
            </a:lvl6pPr>
            <a:lvl7pPr marL="2743131" indent="0" rtl="0">
              <a:spcBef>
                <a:spcPts val="0"/>
              </a:spcBef>
              <a:buFont typeface="Verdana"/>
              <a:buNone/>
              <a:defRPr/>
            </a:lvl7pPr>
            <a:lvl8pPr marL="3200320" indent="0" rtl="0">
              <a:spcBef>
                <a:spcPts val="0"/>
              </a:spcBef>
              <a:buFont typeface="Verdana"/>
              <a:buNone/>
              <a:defRPr/>
            </a:lvl8pPr>
            <a:lvl9pPr marL="3657509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76249" y="2659066"/>
            <a:ext cx="5393267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6271684" y="2659066"/>
            <a:ext cx="5393267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 idx="5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, 1 Content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238051" y="2009550"/>
            <a:ext cx="5380565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486835" y="2009550"/>
            <a:ext cx="5329767" cy="4002312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86835" y="1336419"/>
            <a:ext cx="111019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s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579398" y="5087332"/>
            <a:ext cx="11101916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5400" b="1" i="0" u="none" strike="noStrike" cap="none" baseline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</a:p>
        </p:txBody>
      </p:sp>
      <p:sp>
        <p:nvSpPr>
          <p:cNvPr id="66" name="Shape 66"/>
          <p:cNvSpPr/>
          <p:nvPr/>
        </p:nvSpPr>
        <p:spPr>
          <a:xfrm>
            <a:off x="-649" y="4533163"/>
            <a:ext cx="12189231" cy="3692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 t="17910" b="13980"/>
          <a:stretch/>
        </p:blipFill>
        <p:spPr>
          <a:xfrm>
            <a:off x="-3420" y="0"/>
            <a:ext cx="12192000" cy="467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858" y="142945"/>
            <a:ext cx="4052244" cy="603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chemeClr val="lt1"/>
            </a:gs>
            <a:gs pos="100000">
              <a:srgbClr val="94949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828802" y="2743200"/>
            <a:ext cx="9497484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2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2pPr>
            <a:lvl3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3pPr>
            <a:lvl4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4pPr>
            <a:lvl5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/>
          <p:nvPr/>
        </p:nvSpPr>
        <p:spPr>
          <a:xfrm>
            <a:off x="0" y="1910855"/>
            <a:ext cx="12192000" cy="36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828802" y="1600203"/>
            <a:ext cx="101599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FFFFFF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12191991" cy="124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" y="6242670"/>
            <a:ext cx="12191997" cy="6095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172510" y="6521571"/>
            <a:ext cx="478367" cy="307736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id-ID" sz="1400"/>
              <a:t> 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733424" y="6548436"/>
            <a:ext cx="2190749" cy="254004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id-ID" sz="1051" b="0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8/25/2014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69A8F-0D47-494C-B5D8-2BCDE4C1E80C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77131-ED7B-4B8E-86C0-C95F8D222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1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CEBF-F53B-490B-9407-2C155BE9F4D9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4A10F-8852-4973-AA4B-11272F784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0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3244355"/>
            <a:ext cx="12191997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86835" y="1336419"/>
            <a:ext cx="111019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6248404"/>
            <a:ext cx="12191997" cy="60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 rot="-5400000">
            <a:off x="12884415" y="5910820"/>
            <a:ext cx="1709736" cy="1846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600" b="0" i="0" u="none" strike="noStrike" cap="none" baseline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12-CRS-0106 REVISED 8 FEB 2013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86835" y="1977656"/>
            <a:ext cx="11101916" cy="4054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marR="0" indent="-14033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25" marR="0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25" marR="0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925" marR="0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88" marR="0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" y="0"/>
            <a:ext cx="12191991" cy="12477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8" r:id="rId7"/>
    <p:sldLayoutId id="2147483659" r:id="rId8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uyanto.staff.telkomuniversity.ac.i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uyanto@telkomuniversity.ac.i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451374" y="1369608"/>
            <a:ext cx="10545753" cy="954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CSH4313 </a:t>
            </a:r>
            <a:r>
              <a:rPr lang="en-US" sz="2800" b="1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Kecerdasan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Kolektif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 (</a:t>
            </a:r>
            <a:r>
              <a:rPr lang="en-US" sz="2800" b="1" i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Swarm </a:t>
            </a:r>
            <a:r>
              <a:rPr lang="en-US" sz="2800" b="1" i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Intelligence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)</a:t>
            </a:r>
            <a:r>
              <a:rPr lang="en-US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</a:br>
            <a:r>
              <a:rPr lang="id-ID" sz="2800" b="1" i="1" dirty="0" smtClean="0">
                <a:ea typeface="Verdana"/>
              </a:rPr>
              <a:t>Krill Herd</a:t>
            </a:r>
            <a:r>
              <a:rPr lang="id-ID" sz="2800" b="1" i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d-ID" sz="28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(KH)</a:t>
            </a:r>
            <a:endParaRPr lang="id-ID" sz="28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646247" y="2632163"/>
            <a:ext cx="10545753" cy="3692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Semester G</a:t>
            </a:r>
            <a:r>
              <a:rPr lang="en-US" sz="20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anjil</a:t>
            </a:r>
            <a:r>
              <a:rPr lang="en-US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</a:t>
            </a:r>
            <a:r>
              <a:rPr lang="en-US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/201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endParaRPr lang="id-ID"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588067" y="3639584"/>
            <a:ext cx="6866668" cy="10771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Dr. </a:t>
            </a:r>
            <a:r>
              <a:rPr lang="en-US" sz="16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Suyanto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S.T., M.Sc.</a:t>
            </a: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Web: 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://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suyanto.staff.telkomuniversity.ac.id</a:t>
            </a:r>
            <a:endParaRPr lang="en-US" sz="16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Email: 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suyanto@telkomuniversity.ac.id</a:t>
            </a:r>
            <a:endParaRPr lang="en-US" sz="16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HP/WA: +62 812 84512345</a:t>
            </a:r>
            <a:endParaRPr lang="id-ID"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1080795" y="6507448"/>
            <a:ext cx="2190749" cy="254004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en-US" sz="105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22-08-2017</a:t>
            </a:r>
            <a:endParaRPr lang="id-ID" sz="105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id-ID" smtClean="0"/>
              <a:t> </a:t>
            </a:r>
            <a:endParaRPr lang="id-ID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11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30" y="1589138"/>
            <a:ext cx="11161610" cy="464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8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400" b="1" dirty="0"/>
              <a:t>Difusi Fisik</a:t>
            </a:r>
            <a:endParaRPr lang="id-ID" sz="2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36" y="2099494"/>
            <a:ext cx="9100830" cy="421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24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400" b="1" dirty="0"/>
              <a:t>Proses Gerak Algoritma KH</a:t>
            </a:r>
            <a:endParaRPr lang="id-ID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77" y="1887188"/>
            <a:ext cx="8799717" cy="434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670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400" b="1" dirty="0"/>
              <a:t>Operator-operator </a:t>
            </a:r>
            <a:r>
              <a:rPr lang="id-ID" sz="2400" b="1" dirty="0" smtClean="0"/>
              <a:t>Genetik (</a:t>
            </a:r>
            <a:r>
              <a:rPr lang="id-ID" sz="2400" b="1" i="1" dirty="0" smtClean="0"/>
              <a:t>Crossover</a:t>
            </a:r>
            <a:r>
              <a:rPr lang="id-ID" sz="2400" b="1" dirty="0" smtClean="0"/>
              <a:t>)</a:t>
            </a:r>
            <a:endParaRPr lang="id-ID" sz="24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04" y="2543175"/>
            <a:ext cx="10237531" cy="252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005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400" b="1" dirty="0"/>
              <a:t>Operator-operator </a:t>
            </a:r>
            <a:r>
              <a:rPr lang="id-ID" sz="2400" b="1" dirty="0" smtClean="0"/>
              <a:t>Genetik (Mutasi)</a:t>
            </a:r>
            <a:endParaRPr lang="id-ID" sz="24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34" y="2171391"/>
            <a:ext cx="9343995" cy="403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365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276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802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1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26"/>
            <a:ext cx="12192000" cy="68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1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kr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96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2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221284" y="767575"/>
            <a:ext cx="1610435" cy="14876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421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2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6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2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9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kr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9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60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1" dirty="0">
                <a:solidFill>
                  <a:srgbClr val="FF0000"/>
                </a:solidFill>
              </a:rPr>
              <a:t>Generalisai </a:t>
            </a:r>
            <a:r>
              <a:rPr lang="id-ID" sz="2800" b="1" dirty="0" smtClean="0">
                <a:solidFill>
                  <a:srgbClr val="FF0000"/>
                </a:solidFill>
              </a:rPr>
              <a:t>Model </a:t>
            </a:r>
            <a:r>
              <a:rPr lang="id-ID" sz="2800" b="1" dirty="0">
                <a:solidFill>
                  <a:srgbClr val="FF0000"/>
                </a:solidFill>
              </a:rPr>
              <a:t>Lagrangian </a:t>
            </a:r>
            <a:r>
              <a:rPr lang="id-ID" sz="1800" b="1" dirty="0" smtClean="0">
                <a:solidFill>
                  <a:srgbClr val="FF0000"/>
                </a:solidFill>
              </a:rPr>
              <a:t>(</a:t>
            </a:r>
            <a:r>
              <a:rPr lang="id-ID" sz="1800" b="1" dirty="0">
                <a:solidFill>
                  <a:srgbClr val="FF0000"/>
                </a:solidFill>
              </a:rPr>
              <a:t>Gandomi and Alavi, 2012)</a:t>
            </a:r>
            <a:endParaRPr lang="id-ID" sz="2800" b="1" i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351443"/>
              </p:ext>
            </p:extLst>
          </p:nvPr>
        </p:nvGraphicFramePr>
        <p:xfrm>
          <a:off x="501447" y="2389245"/>
          <a:ext cx="4700823" cy="1681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3" imgW="990170" imgH="355446" progId="Equation.3">
                  <p:embed/>
                </p:oleObj>
              </mc:Choice>
              <mc:Fallback>
                <p:oleObj name="Equation" r:id="rId3" imgW="990170" imgH="35544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47" y="2389245"/>
                        <a:ext cx="4700823" cy="16813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96529" y="4681999"/>
            <a:ext cx="11287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i="1" dirty="0" smtClean="0"/>
              <a:t>N</a:t>
            </a:r>
            <a:r>
              <a:rPr lang="id-ID" sz="2800" i="1" baseline="-25000" dirty="0" smtClean="0"/>
              <a:t>i</a:t>
            </a:r>
            <a:r>
              <a:rPr lang="id-ID" sz="2800" dirty="0" smtClean="0"/>
              <a:t>, </a:t>
            </a:r>
            <a:r>
              <a:rPr lang="id-ID" sz="2800" i="1" dirty="0" smtClean="0"/>
              <a:t>F</a:t>
            </a:r>
            <a:r>
              <a:rPr lang="id-ID" sz="2800" i="1" baseline="-25000" dirty="0" smtClean="0"/>
              <a:t>i</a:t>
            </a:r>
            <a:r>
              <a:rPr lang="id-ID" sz="2800" dirty="0" smtClean="0"/>
              <a:t>, dan </a:t>
            </a:r>
            <a:r>
              <a:rPr lang="id-ID" sz="2800" i="1" dirty="0" smtClean="0"/>
              <a:t>D</a:t>
            </a:r>
            <a:r>
              <a:rPr lang="id-ID" sz="2800" i="1" baseline="-25000" dirty="0" smtClean="0"/>
              <a:t>i</a:t>
            </a:r>
            <a:r>
              <a:rPr lang="id-ID" sz="2800" dirty="0" smtClean="0"/>
              <a:t> secara </a:t>
            </a:r>
            <a:r>
              <a:rPr lang="id-ID" sz="2800" dirty="0"/>
              <a:t>berturut-turut adalah gerakan yang disebabkan oleh individu-individu krill lain, gerakan mencari makanan, dan difusi (penyebaran) fisik individu krill ke -</a:t>
            </a:r>
            <a:r>
              <a:rPr lang="id-ID" sz="2800" i="1" dirty="0"/>
              <a:t>i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341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1" dirty="0" smtClean="0">
                <a:solidFill>
                  <a:srgbClr val="FF0000"/>
                </a:solidFill>
              </a:rPr>
              <a:t>Tiga aturan BA </a:t>
            </a:r>
            <a:r>
              <a:rPr lang="id-ID" sz="1800" b="1" dirty="0">
                <a:solidFill>
                  <a:srgbClr val="FF0000"/>
                </a:solidFill>
              </a:rPr>
              <a:t>(Yang </a:t>
            </a:r>
            <a:r>
              <a:rPr lang="id-ID" sz="1800" b="1" i="1" dirty="0">
                <a:solidFill>
                  <a:srgbClr val="FF0000"/>
                </a:solidFill>
              </a:rPr>
              <a:t>et al.</a:t>
            </a:r>
            <a:r>
              <a:rPr lang="id-ID" sz="1800" b="1" dirty="0">
                <a:solidFill>
                  <a:srgbClr val="FF0000"/>
                </a:solidFill>
              </a:rPr>
              <a:t>, 2013)</a:t>
            </a:r>
            <a:endParaRPr lang="id-ID" sz="2800" b="1" i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56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8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2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92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1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225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1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400" b="1" dirty="0"/>
              <a:t>Gerak dalam Pencarian Makanan</a:t>
            </a:r>
            <a:endParaRPr lang="id-ID" sz="2400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79" y="2180765"/>
            <a:ext cx="8281987" cy="411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99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11752</TotalTime>
  <Words>110</Words>
  <Application>Microsoft Office PowerPoint</Application>
  <PresentationFormat>Custom</PresentationFormat>
  <Paragraphs>16</Paragraphs>
  <Slides>23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template_informatika_slide</vt:lpstr>
      <vt:lpstr>Microsoft Equation 3.0</vt:lpstr>
      <vt:lpstr>CSH4313 Kecerdasan Kolektif (Swarm Intelligence) Krill Herd (KH)</vt:lpstr>
      <vt:lpstr>PowerPoint Presentation</vt:lpstr>
      <vt:lpstr>PowerPoint Presentation</vt:lpstr>
      <vt:lpstr>Generalisai Model Lagrangian (Gandomi and Alavi, 2012)</vt:lpstr>
      <vt:lpstr>Tiga aturan BA (Yang et al., 2013)</vt:lpstr>
      <vt:lpstr>PowerPoint Presentation</vt:lpstr>
      <vt:lpstr>PowerPoint Presentation</vt:lpstr>
      <vt:lpstr>PowerPoint Presentation</vt:lpstr>
      <vt:lpstr>Gerak dalam Pencarian Makanan</vt:lpstr>
      <vt:lpstr>PowerPoint Presentation</vt:lpstr>
      <vt:lpstr>PowerPoint Presentation</vt:lpstr>
      <vt:lpstr>Difusi Fisik</vt:lpstr>
      <vt:lpstr>Proses Gerak Algoritma KH</vt:lpstr>
      <vt:lpstr>Operator-operator Genetik (Crossover)</vt:lpstr>
      <vt:lpstr>Operator-operator Genetik (Mutasi)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IFG412  Tugas Akhir I (Seminar Proposal) Pengantar Kuliah</dc:title>
  <dc:creator>lenovo</dc:creator>
  <cp:lastModifiedBy>lenovo</cp:lastModifiedBy>
  <cp:revision>136</cp:revision>
  <dcterms:modified xsi:type="dcterms:W3CDTF">2017-11-21T03:19:07Z</dcterms:modified>
</cp:coreProperties>
</file>