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342" r:id="rId3"/>
    <p:sldId id="312" r:id="rId4"/>
    <p:sldId id="337" r:id="rId5"/>
    <p:sldId id="339" r:id="rId6"/>
    <p:sldId id="340" r:id="rId7"/>
    <p:sldId id="341" r:id="rId8"/>
    <p:sldId id="343" r:id="rId9"/>
    <p:sldId id="345" r:id="rId10"/>
    <p:sldId id="346" r:id="rId11"/>
    <p:sldId id="347" r:id="rId12"/>
    <p:sldId id="276" r:id="rId13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C1F72E-4AF8-4432-BF39-1D7B033C857F}">
  <a:tblStyle styleId="{8CC1F72E-4AF8-4432-BF39-1D7B033C857F}" styleName="Table_0"/>
  <a:tblStyle styleId="{69AE40EB-9DC2-447F-9560-EBB07DCEE94B}" styleName="Table_1"/>
  <a:tblStyle styleId="{10B66BF1-D510-432A-A824-B228871B3D69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380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0840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2028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08889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897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7343333" y="0"/>
            <a:ext cx="4848667" cy="11816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r="17784" b="11855"/>
          <a:stretch/>
        </p:blipFill>
        <p:spPr>
          <a:xfrm>
            <a:off x="57865" y="3251531"/>
            <a:ext cx="5131559" cy="309467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646250" y="1269250"/>
            <a:ext cx="10545753" cy="76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46250" y="2227434"/>
            <a:ext cx="10545753" cy="4297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/>
            </a:lvl1pPr>
            <a:lvl2pPr marL="593710" marR="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marR="0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marR="0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marR="0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1646250" y="2875092"/>
            <a:ext cx="10557361" cy="378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2946" y="216587"/>
            <a:ext cx="4353103" cy="648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umn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99768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318484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1184829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86831" y="1336425"/>
            <a:ext cx="112122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7224219" y="6451609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89184" y="1645919"/>
            <a:ext cx="5380328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71683" y="1645919"/>
            <a:ext cx="53935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76249" y="2659072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271685" y="2659072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1184829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7224219" y="6451609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, 1 Content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238052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486839" y="2009550"/>
            <a:ext cx="5329767" cy="400231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184829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86835" y="1336425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7224219" y="6451609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s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579399" y="5087338"/>
            <a:ext cx="11101916" cy="923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5400" b="1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66" name="Shape 66"/>
          <p:cNvSpPr/>
          <p:nvPr/>
        </p:nvSpPr>
        <p:spPr>
          <a:xfrm>
            <a:off x="-648" y="4533169"/>
            <a:ext cx="12189231" cy="3692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t="17910" b="13980"/>
          <a:stretch/>
        </p:blipFill>
        <p:spPr>
          <a:xfrm>
            <a:off x="-3420" y="0"/>
            <a:ext cx="12192000" cy="467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859" y="142945"/>
            <a:ext cx="4052244" cy="603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chemeClr val="lt1"/>
            </a:gs>
            <a:gs pos="100000">
              <a:srgbClr val="9494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828803" y="2743200"/>
            <a:ext cx="949748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0" y="1910858"/>
            <a:ext cx="12192000" cy="3692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828806" y="1600204"/>
            <a:ext cx="1015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" y="0"/>
            <a:ext cx="12191991" cy="1247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" y="6242676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72514" y="6521571"/>
            <a:ext cx="478367" cy="3077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400"/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33424" y="6548436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051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8/25/2014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87683" y="2009550"/>
            <a:ext cx="11101916" cy="40254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0" y="1184829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86835" y="1336425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7224219" y="6451609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1121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3244358"/>
            <a:ext cx="12191997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86835" y="1336425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6248410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519883" y="6451894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080796" y="6451894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 rot="-5400000">
            <a:off x="12884415" y="5910820"/>
            <a:ext cx="1709736" cy="1846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600" b="0" i="0" u="none" strike="noStrike" cap="none" baseline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86835" y="1977656"/>
            <a:ext cx="11101916" cy="4054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marR="0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marR="0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marR="0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marR="0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" y="0"/>
            <a:ext cx="12191991" cy="1247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61" r:id="rId7"/>
  </p:sldLayoutIdLs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uyanto.staff.telkomuniversity.ac.i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uyanto2008@gmail.com" TargetMode="External"/><Relationship Id="rId4" Type="http://schemas.openxmlformats.org/officeDocument/2006/relationships/hyperlink" Target="mailto:suyanto@telkomuniversity.ac.id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451378" y="1369611"/>
            <a:ext cx="10545753" cy="9540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lnSpc>
                <a:spcPct val="100000"/>
              </a:lnSpc>
              <a:buSzPct val="25000"/>
            </a:pPr>
            <a:r>
              <a:rPr lang="id-ID" sz="2800" b="1" i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Machine Learning</a:t>
            </a:r>
            <a:r>
              <a:rPr lang="en-US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</a:br>
            <a:r>
              <a:rPr lang="id-ID" sz="2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Regression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646252" y="2632169"/>
            <a:ext cx="10545753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Semester Genap</a:t>
            </a:r>
            <a:r>
              <a:rPr lang="en-US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</a:t>
            </a:r>
            <a:r>
              <a:rPr lang="en-US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/201</a:t>
            </a: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id-ID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588067" y="3639587"/>
            <a:ext cx="6866668" cy="1323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Dr. </a:t>
            </a:r>
            <a:r>
              <a:rPr lang="en-US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Suyanto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S.T., M.Sc.</a:t>
            </a:r>
          </a:p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Web: 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</a:t>
            </a:r>
            <a:r>
              <a:rPr lang="en-U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://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suyanto.staff.telkomuniversity.ac.id</a:t>
            </a:r>
            <a:endParaRPr lang="en-US" sz="1600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Email: 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suyanto@telkomuniversity.ac.id</a:t>
            </a:r>
            <a:r>
              <a:rPr lang="id-ID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atau </a:t>
            </a:r>
            <a:r>
              <a:rPr lang="id-ID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suyanto2008@gmail.com</a:t>
            </a:r>
            <a:endParaRPr lang="en-US" sz="1600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HP/WA: +62 812 84512345</a:t>
            </a:r>
            <a:endParaRPr lang="id-ID"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1080796" y="6507448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en-US" sz="105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22-08-2017</a:t>
            </a:r>
            <a:endParaRPr lang="id-ID" sz="105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519883" y="6480583"/>
            <a:ext cx="478367" cy="3077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mtClean="0"/>
              <a:t> </a:t>
            </a:r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Solusi KUIS 1</a:t>
            </a:r>
            <a:endParaRPr lang="id-ID" sz="2800" dirty="0"/>
          </a:p>
        </p:txBody>
      </p:sp>
      <p:sp>
        <p:nvSpPr>
          <p:cNvPr id="2" name="Rectangle 1"/>
          <p:cNvSpPr/>
          <p:nvPr/>
        </p:nvSpPr>
        <p:spPr>
          <a:xfrm>
            <a:off x="514350" y="2189262"/>
            <a:ext cx="115062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d-ID" sz="2800" b="1" dirty="0">
                <a:solidFill>
                  <a:schemeClr val="tx1"/>
                </a:solidFill>
                <a:ea typeface="Verdana"/>
                <a:cs typeface="Verdana"/>
              </a:rPr>
              <a:t>Emosi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 =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x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dan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 Provokasi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=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y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sehingga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 y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=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wx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+ </a:t>
            </a:r>
            <a:r>
              <a:rPr lang="id-ID" sz="2800" i="1" dirty="0" smtClean="0">
                <a:solidFill>
                  <a:schemeClr val="tx1"/>
                </a:solidFill>
                <a:ea typeface="Verdana"/>
                <a:cs typeface="Verdana"/>
              </a:rPr>
              <a:t>a</a:t>
            </a:r>
          </a:p>
          <a:p>
            <a:pPr marL="457200"/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Rerata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x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(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x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bar)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= 5, Rerata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y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(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y bar)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= 5</a:t>
            </a:r>
          </a:p>
          <a:p>
            <a:pPr marL="457200"/>
            <a:endParaRPr lang="id-ID" sz="2800" dirty="0">
              <a:solidFill>
                <a:schemeClr val="tx1"/>
              </a:solidFill>
              <a:ea typeface="Verdana"/>
              <a:cs typeface="Verdana"/>
            </a:endParaRPr>
          </a:p>
          <a:p>
            <a:pPr marL="457200"/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Menggunakan rumus                                        diperoleh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w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= 0,96</a:t>
            </a:r>
          </a:p>
          <a:p>
            <a:pPr marL="457200"/>
            <a:endParaRPr lang="id-ID" sz="2800" dirty="0">
              <a:solidFill>
                <a:schemeClr val="tx1"/>
              </a:solidFill>
              <a:ea typeface="Verdana"/>
              <a:cs typeface="Verdana"/>
            </a:endParaRPr>
          </a:p>
          <a:p>
            <a:pPr marL="457200"/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Menggunakan rumus                         diperoleh </a:t>
            </a:r>
            <a:r>
              <a:rPr lang="id-ID" sz="2800" i="1" dirty="0" smtClean="0">
                <a:solidFill>
                  <a:schemeClr val="tx1"/>
                </a:solidFill>
                <a:ea typeface="Verdana"/>
                <a:cs typeface="Verdana"/>
              </a:rPr>
              <a:t>a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=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0,18</a:t>
            </a:r>
          </a:p>
          <a:p>
            <a:pPr marL="457200"/>
            <a:endParaRPr lang="id-ID" sz="2800" dirty="0">
              <a:solidFill>
                <a:schemeClr val="tx1"/>
              </a:solidFill>
              <a:ea typeface="Verdana"/>
              <a:cs typeface="Verdana"/>
            </a:endParaRPr>
          </a:p>
          <a:p>
            <a:pPr marL="457200"/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Jadi, model regresinya adalah: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Provokasi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= 0,96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Emosi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+ 0,18</a:t>
            </a:r>
            <a:endParaRPr lang="id-ID" sz="2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3" y="3095622"/>
            <a:ext cx="348858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4305297"/>
            <a:ext cx="2037873" cy="53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3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Solusi KUIS 1</a:t>
            </a:r>
            <a:endParaRPr lang="id-ID" sz="2800" dirty="0"/>
          </a:p>
        </p:txBody>
      </p:sp>
      <p:sp>
        <p:nvSpPr>
          <p:cNvPr id="2" name="Rectangle 1"/>
          <p:cNvSpPr/>
          <p:nvPr/>
        </p:nvSpPr>
        <p:spPr>
          <a:xfrm>
            <a:off x="514350" y="2189262"/>
            <a:ext cx="115062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Dengan model regresi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Provokasi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= 0,96 </a:t>
            </a:r>
            <a:r>
              <a:rPr lang="id-ID" sz="2800" b="1" dirty="0">
                <a:solidFill>
                  <a:schemeClr val="tx1"/>
                </a:solidFill>
                <a:ea typeface="Verdana"/>
                <a:cs typeface="Verdana"/>
              </a:rPr>
              <a:t>Emosi 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+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0,18, didapatkan:</a:t>
            </a:r>
          </a:p>
          <a:p>
            <a:pPr marL="800100" indent="-266700"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Untuk Berita B4: </a:t>
            </a:r>
            <a:r>
              <a:rPr lang="id-ID" sz="2800" b="1" dirty="0">
                <a:solidFill>
                  <a:schemeClr val="tx1"/>
                </a:solidFill>
                <a:ea typeface="Verdana"/>
                <a:cs typeface="Verdana"/>
              </a:rPr>
              <a:t>Emosi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= 9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didapatkan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Provokasi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= 8,86 =</a:t>
            </a:r>
            <a:r>
              <a:rPr lang="id-ID" sz="2800" dirty="0" smtClean="0">
                <a:solidFill>
                  <a:srgbClr val="00B050"/>
                </a:solidFill>
                <a:ea typeface="Verdana"/>
                <a:cs typeface="Verdana"/>
              </a:rPr>
              <a:t> 9</a:t>
            </a:r>
            <a:r>
              <a:rPr lang="id-ID" sz="2800" dirty="0" smtClean="0">
                <a:solidFill>
                  <a:srgbClr val="FF0000"/>
                </a:solidFill>
                <a:ea typeface="Verdana"/>
                <a:cs typeface="Verdana"/>
              </a:rPr>
              <a:t> </a:t>
            </a:r>
          </a:p>
          <a:p>
            <a:pPr marL="800100" indent="-266700">
              <a:buFont typeface="Arial" pitchFamily="34" charset="0"/>
              <a:buChar char="•"/>
            </a:pP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Untuk 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Berita B6: </a:t>
            </a:r>
            <a:r>
              <a:rPr lang="id-ID" sz="2800" b="1" dirty="0">
                <a:solidFill>
                  <a:schemeClr val="tx1"/>
                </a:solidFill>
                <a:ea typeface="Verdana"/>
                <a:cs typeface="Verdana"/>
              </a:rPr>
              <a:t>Emosi =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5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didapatkan </a:t>
            </a:r>
            <a:r>
              <a:rPr lang="id-ID" sz="2800" b="1" dirty="0">
                <a:solidFill>
                  <a:schemeClr val="tx1"/>
                </a:solidFill>
                <a:ea typeface="Verdana"/>
                <a:cs typeface="Verdana"/>
              </a:rPr>
              <a:t>Provokasi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 = </a:t>
            </a:r>
            <a:r>
              <a:rPr lang="id-ID" sz="2800" dirty="0" smtClean="0">
                <a:solidFill>
                  <a:srgbClr val="00B050"/>
                </a:solidFill>
                <a:ea typeface="Verdana"/>
                <a:cs typeface="Verdana"/>
              </a:rPr>
              <a:t>5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 </a:t>
            </a:r>
            <a:endParaRPr lang="id-ID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241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3"/>
            <a:ext cx="11101916" cy="365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id-ID" sz="2800" dirty="0" smtClean="0"/>
              <a:t>P</a:t>
            </a:r>
            <a:r>
              <a:rPr lang="en-US" sz="2800" dirty="0" smtClean="0"/>
              <a:t>roses </a:t>
            </a:r>
            <a:r>
              <a:rPr lang="en-US" sz="2800" b="1" dirty="0" err="1"/>
              <a:t>identifikasi</a:t>
            </a:r>
            <a:r>
              <a:rPr lang="en-US" sz="2800" b="1" dirty="0"/>
              <a:t> </a:t>
            </a:r>
            <a:r>
              <a:rPr lang="en-US" sz="2800" b="1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pengaruhnya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en-US" sz="2800" dirty="0" err="1" smtClean="0"/>
              <a:t>Regresi</a:t>
            </a:r>
            <a:r>
              <a:rPr lang="en-US" sz="2800" dirty="0" smtClean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id-ID" sz="2800" dirty="0"/>
              <a:t>menemukan suatu fungsi yang memodelkan data dengan </a:t>
            </a:r>
            <a:r>
              <a:rPr lang="en-US" sz="2800" b="1" dirty="0"/>
              <a:t>me</a:t>
            </a:r>
            <a:r>
              <a:rPr lang="id-ID" sz="2800" b="1" dirty="0"/>
              <a:t>minimal</a:t>
            </a:r>
            <a:r>
              <a:rPr lang="en-US" sz="2800" b="1" dirty="0" err="1"/>
              <a:t>kan</a:t>
            </a:r>
            <a:r>
              <a:rPr lang="en-US" sz="2800" b="1" dirty="0"/>
              <a:t> </a:t>
            </a:r>
            <a:r>
              <a:rPr lang="id-ID" sz="2800" b="1" dirty="0"/>
              <a:t>galat</a:t>
            </a:r>
            <a:r>
              <a:rPr lang="en-US" sz="2800" dirty="0"/>
              <a:t> </a:t>
            </a:r>
            <a:r>
              <a:rPr lang="id-ID" sz="2800" dirty="0" smtClean="0"/>
              <a:t>(</a:t>
            </a:r>
            <a:r>
              <a:rPr lang="en-US" sz="2800" dirty="0" err="1" smtClean="0"/>
              <a:t>selisih</a:t>
            </a:r>
            <a:r>
              <a:rPr lang="id-ID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prediksi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peramalan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sebenarnya</a:t>
            </a:r>
            <a:r>
              <a:rPr lang="id-ID" sz="2800" dirty="0" smtClean="0"/>
              <a:t>.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en-US" sz="2800" dirty="0" err="1" smtClean="0"/>
              <a:t>Regresi</a:t>
            </a:r>
            <a:r>
              <a:rPr lang="en-US" sz="2800" dirty="0" smtClean="0"/>
              <a:t> </a:t>
            </a:r>
            <a:r>
              <a:rPr lang="id-ID" sz="2800" dirty="0"/>
              <a:t>dapat dipandang sebagai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ukur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mengetahui</a:t>
            </a:r>
            <a:r>
              <a:rPr lang="en-US" sz="2800" dirty="0"/>
              <a:t> </a:t>
            </a:r>
            <a:r>
              <a:rPr lang="id-ID" sz="2800" dirty="0"/>
              <a:t>adanya </a:t>
            </a:r>
            <a:r>
              <a:rPr lang="en-US" sz="2800" dirty="0" err="1"/>
              <a:t>korelasi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.</a:t>
            </a:r>
            <a:endParaRPr lang="id-ID" sz="2800" dirty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</a:pP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/>
              <a:t>regresi</a:t>
            </a:r>
            <a:r>
              <a:rPr lang="en-US" sz="2800" dirty="0"/>
              <a:t> </a:t>
            </a:r>
            <a:r>
              <a:rPr lang="id-ID" sz="2800" dirty="0"/>
              <a:t>dapat menentukan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 smtClean="0"/>
              <a:t>terh</a:t>
            </a:r>
            <a:r>
              <a:rPr lang="id-ID" sz="2800" dirty="0" smtClean="0"/>
              <a:t>a</a:t>
            </a:r>
            <a:r>
              <a:rPr lang="en-US" sz="2800" dirty="0" smtClean="0"/>
              <a:t>d</a:t>
            </a:r>
            <a:r>
              <a:rPr lang="id-ID" sz="2800" dirty="0"/>
              <a:t>a</a:t>
            </a:r>
            <a:r>
              <a:rPr lang="en-US" sz="2800" dirty="0"/>
              <a:t>p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 smtClean="0"/>
              <a:t>.</a:t>
            </a:r>
            <a:endParaRPr sz="2400" dirty="0"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Regression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24260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4"/>
            <a:ext cx="11101916" cy="4278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tabLst>
                <a:tab pos="1695450" algn="l"/>
              </a:tabLst>
            </a:pPr>
            <a:r>
              <a:rPr lang="id-ID" sz="2800" b="1" dirty="0"/>
              <a:t>Regression</a:t>
            </a:r>
            <a:r>
              <a:rPr lang="id-ID" sz="2800" dirty="0"/>
              <a:t> umumnya digunakan untuk prediksi </a:t>
            </a:r>
            <a:r>
              <a:rPr lang="en-US" sz="2800" dirty="0"/>
              <a:t>(</a:t>
            </a:r>
            <a:r>
              <a:rPr lang="id-ID" sz="2800" i="1" dirty="0"/>
              <a:t>predict</a:t>
            </a:r>
            <a:r>
              <a:rPr lang="en-US" sz="2800" i="1" dirty="0"/>
              <a:t>ion</a:t>
            </a:r>
            <a:r>
              <a:rPr lang="en-US" sz="2800" dirty="0"/>
              <a:t>)</a:t>
            </a:r>
            <a:r>
              <a:rPr lang="id-ID" sz="2800" dirty="0"/>
              <a:t> dan </a:t>
            </a:r>
            <a:r>
              <a:rPr lang="en-US" sz="2800" dirty="0" err="1"/>
              <a:t>peramalan</a:t>
            </a:r>
            <a:r>
              <a:rPr lang="en-US" sz="2800" dirty="0"/>
              <a:t> (</a:t>
            </a:r>
            <a:r>
              <a:rPr lang="id-ID" sz="2800" i="1" dirty="0"/>
              <a:t>forecasting</a:t>
            </a:r>
            <a:r>
              <a:rPr lang="en-US" sz="2800" dirty="0"/>
              <a:t>)</a:t>
            </a:r>
            <a:endParaRPr lang="id-ID" sz="2800" dirty="0"/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tabLst>
                <a:tab pos="1695450" algn="l"/>
              </a:tabLst>
            </a:pPr>
            <a:r>
              <a:rPr lang="en-US" sz="2800" b="1" dirty="0" err="1" smtClean="0"/>
              <a:t>Prediksi</a:t>
            </a:r>
            <a:r>
              <a:rPr lang="en-US" sz="2800" b="1" dirty="0" smtClean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memperkirakan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data </a:t>
            </a:r>
            <a:r>
              <a:rPr lang="en-US" sz="2800" dirty="0" err="1" smtClean="0"/>
              <a:t>bertipe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kapan</a:t>
            </a:r>
            <a:r>
              <a:rPr lang="en-US" sz="2800" dirty="0" smtClean="0"/>
              <a:t> </a:t>
            </a:r>
            <a:r>
              <a:rPr lang="en-US" sz="2800" dirty="0" err="1"/>
              <a:t>saja</a:t>
            </a:r>
            <a:r>
              <a:rPr lang="en-US" sz="2800" dirty="0"/>
              <a:t> (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lalu</a:t>
            </a:r>
            <a:r>
              <a:rPr lang="en-US" sz="2800" dirty="0"/>
              <a:t>, </a:t>
            </a:r>
            <a:r>
              <a:rPr lang="en-US" sz="2800" dirty="0" err="1"/>
              <a:t>sekarang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) </a:t>
            </a:r>
            <a:endParaRPr lang="id-ID" sz="2800" dirty="0"/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tabLst>
                <a:tab pos="1695450" algn="l"/>
              </a:tabLst>
            </a:pPr>
            <a:r>
              <a:rPr lang="id-ID" sz="2800" b="1" dirty="0" smtClean="0"/>
              <a:t>P</a:t>
            </a:r>
            <a:r>
              <a:rPr lang="en-US" sz="2800" b="1" dirty="0" err="1" smtClean="0"/>
              <a:t>eramalan</a:t>
            </a:r>
            <a:r>
              <a:rPr lang="en-US" sz="2800" b="1" dirty="0" smtClean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memperkirakan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data </a:t>
            </a:r>
            <a:r>
              <a:rPr lang="en-US" sz="2800" i="1" dirty="0"/>
              <a:t>time series</a:t>
            </a:r>
            <a:r>
              <a:rPr lang="en-US" sz="2800" dirty="0"/>
              <a:t> di </a:t>
            </a:r>
            <a:r>
              <a:rPr lang="en-US" sz="2800" b="1" dirty="0" err="1"/>
              <a:t>masa</a:t>
            </a:r>
            <a:r>
              <a:rPr lang="en-US" sz="2800" b="1" dirty="0"/>
              <a:t> </a:t>
            </a:r>
            <a:r>
              <a:rPr lang="en-US" sz="2800" b="1" dirty="0" err="1" smtClean="0"/>
              <a:t>depan</a:t>
            </a:r>
            <a:endParaRPr lang="id-ID" sz="2800" dirty="0"/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tabLst>
                <a:tab pos="1695450" algn="l"/>
              </a:tabLst>
            </a:pPr>
            <a:r>
              <a:rPr lang="id-ID" sz="2800" dirty="0" smtClean="0"/>
              <a:t>Ada </a:t>
            </a:r>
            <a:r>
              <a:rPr lang="id-ID" sz="2800" dirty="0"/>
              <a:t>satu istilah lain yang mirip dan seringkali rancu dengan prediksi </a:t>
            </a:r>
            <a:r>
              <a:rPr lang="id-ID" sz="2800" dirty="0" smtClean="0"/>
              <a:t>dan </a:t>
            </a:r>
            <a:r>
              <a:rPr lang="en-US" sz="2800" dirty="0" err="1" smtClean="0"/>
              <a:t>peramalan</a:t>
            </a:r>
            <a:r>
              <a:rPr lang="id-ID" sz="2800" dirty="0" smtClean="0"/>
              <a:t>, </a:t>
            </a:r>
            <a:r>
              <a:rPr lang="id-ID" sz="2800" dirty="0"/>
              <a:t>yaitu </a:t>
            </a:r>
            <a:r>
              <a:rPr lang="id-ID" sz="2800" b="1" dirty="0"/>
              <a:t>proyeksi</a:t>
            </a:r>
            <a:r>
              <a:rPr lang="id-ID" sz="2800" dirty="0"/>
              <a:t> (</a:t>
            </a:r>
            <a:r>
              <a:rPr lang="id-ID" sz="2800" i="1" dirty="0" smtClean="0"/>
              <a:t>projection</a:t>
            </a:r>
            <a:r>
              <a:rPr lang="id-ID" sz="2800" dirty="0" smtClean="0"/>
              <a:t>)</a:t>
            </a:r>
          </a:p>
          <a:p>
            <a:pPr marL="457200" indent="-457200" algn="just">
              <a:lnSpc>
                <a:spcPct val="90000"/>
              </a:lnSpc>
              <a:spcBef>
                <a:spcPts val="600"/>
              </a:spcBef>
              <a:buSzPct val="100000"/>
              <a:tabLst>
                <a:tab pos="1695450" algn="l"/>
              </a:tabLst>
            </a:pPr>
            <a:r>
              <a:rPr lang="id-ID" sz="2800" b="1" i="1" dirty="0" smtClean="0"/>
              <a:t>Projection</a:t>
            </a:r>
            <a:r>
              <a:rPr lang="id-ID" sz="2800" i="1" dirty="0" smtClean="0"/>
              <a:t>: an </a:t>
            </a:r>
            <a:r>
              <a:rPr lang="id-ID" sz="2800" i="1" dirty="0"/>
              <a:t>estimate or forecast of a future situation based on a </a:t>
            </a:r>
            <a:r>
              <a:rPr lang="id-ID" sz="2800" b="1" i="1" dirty="0"/>
              <a:t>study</a:t>
            </a:r>
            <a:r>
              <a:rPr lang="id-ID" sz="2800" i="1" dirty="0"/>
              <a:t> of present </a:t>
            </a:r>
            <a:r>
              <a:rPr lang="id-ID" sz="2800" i="1" dirty="0" smtClean="0"/>
              <a:t>trends</a:t>
            </a:r>
            <a:r>
              <a:rPr lang="id-ID" sz="2800" dirty="0" smtClean="0"/>
              <a:t> [Oxford]</a:t>
            </a:r>
            <a:endParaRPr sz="2800" dirty="0">
              <a:sym typeface="Verdana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Regression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56800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87683" y="2009553"/>
            <a:ext cx="11101916" cy="1951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tabLst>
                <a:tab pos="1695450" algn="l"/>
              </a:tabLst>
            </a:pPr>
            <a:r>
              <a:rPr lang="id-ID" sz="2800" dirty="0" smtClean="0"/>
              <a:t>B</a:t>
            </a:r>
            <a:r>
              <a:rPr lang="en-US" sz="2800" dirty="0" err="1" smtClean="0"/>
              <a:t>esok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/>
              <a:t>emas</a:t>
            </a:r>
            <a:r>
              <a:rPr lang="en-US" sz="2800" dirty="0"/>
              <a:t> </a:t>
            </a:r>
            <a:r>
              <a:rPr lang="en-US" sz="2800" dirty="0" err="1"/>
              <a:t>naik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turun</a:t>
            </a:r>
            <a:r>
              <a:rPr lang="en-US" sz="2800" dirty="0" smtClean="0"/>
              <a:t>?</a:t>
            </a:r>
            <a:endParaRPr lang="id-ID" sz="2800" dirty="0" smtClean="0"/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tabLst>
                <a:tab pos="1695450" algn="l"/>
              </a:tabLst>
            </a:pPr>
            <a:r>
              <a:rPr lang="id-ID" sz="2800" dirty="0"/>
              <a:t>Besok, berapa rupiah perubahan harga emas?</a:t>
            </a:r>
            <a:endParaRPr lang="id-ID" sz="2400" dirty="0">
              <a:sym typeface="Verdana"/>
            </a:endParaRP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SzPct val="100000"/>
              <a:tabLst>
                <a:tab pos="1695450" algn="l"/>
              </a:tabLst>
            </a:pPr>
            <a:r>
              <a:rPr lang="id-ID" sz="2800" dirty="0" smtClean="0"/>
              <a:t>B</a:t>
            </a:r>
            <a:r>
              <a:rPr lang="en-US" sz="2800" dirty="0" err="1" smtClean="0"/>
              <a:t>esok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emas</a:t>
            </a:r>
            <a:r>
              <a:rPr lang="en-US" sz="2800" dirty="0" smtClean="0"/>
              <a:t> </a:t>
            </a:r>
            <a:r>
              <a:rPr lang="en-US" sz="2800" dirty="0" err="1" smtClean="0"/>
              <a:t>naik</a:t>
            </a:r>
            <a:r>
              <a:rPr lang="en-US" sz="2800" dirty="0" smtClean="0"/>
              <a:t> </a:t>
            </a:r>
            <a:r>
              <a:rPr lang="id-ID" sz="2800" dirty="0" smtClean="0"/>
              <a:t>drastis, naik tipis, </a:t>
            </a:r>
            <a:r>
              <a:rPr lang="en-US" sz="2800" dirty="0" err="1" smtClean="0"/>
              <a:t>turun</a:t>
            </a:r>
            <a:r>
              <a:rPr lang="id-ID" sz="2800" dirty="0"/>
              <a:t> </a:t>
            </a:r>
            <a:r>
              <a:rPr lang="id-ID" sz="2800" dirty="0" smtClean="0"/>
              <a:t>tipis,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id-ID" sz="2800" dirty="0" smtClean="0"/>
              <a:t>turun </a:t>
            </a:r>
            <a:r>
              <a:rPr lang="id-ID" sz="2800" dirty="0"/>
              <a:t>drastis</a:t>
            </a:r>
            <a:r>
              <a:rPr lang="en-US" sz="2800" dirty="0" smtClean="0"/>
              <a:t>?</a:t>
            </a:r>
            <a:endParaRPr lang="id-ID" sz="2800" dirty="0" smtClean="0"/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86835" y="1395448"/>
            <a:ext cx="11101916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Regression 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vs Classification?</a:t>
            </a:r>
            <a:endParaRPr lang="id-ID" sz="2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0120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Regresi mana yang paling baik?</a:t>
            </a:r>
            <a:endParaRPr lang="id-ID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224088"/>
            <a:ext cx="116014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8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Regresi mana yang paling baik?</a:t>
            </a:r>
            <a:endParaRPr lang="id-ID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1158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05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Regresi mana yang paling baik?</a:t>
            </a:r>
            <a:endParaRPr lang="id-ID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2219325"/>
            <a:ext cx="1159192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6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6835" y="1336425"/>
            <a:ext cx="11101916" cy="641239"/>
          </a:xfrm>
        </p:spPr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Regresi untuk mengisi nilai atribut yang kosong</a:t>
            </a:r>
            <a:endParaRPr lang="id-ID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31687"/>
              </p:ext>
            </p:extLst>
          </p:nvPr>
        </p:nvGraphicFramePr>
        <p:xfrm>
          <a:off x="581819" y="2264092"/>
          <a:ext cx="11019631" cy="3840480"/>
        </p:xfrm>
        <a:graphic>
          <a:graphicData uri="http://schemas.openxmlformats.org/drawingml/2006/table">
            <a:tbl>
              <a:tblPr firstRow="1" firstCol="1" bandRow="1">
                <a:tableStyleId>{8CC1F72E-4AF8-4432-BF39-1D7B033C857F}</a:tableStyleId>
              </a:tblPr>
              <a:tblGrid>
                <a:gridCol w="1808235"/>
                <a:gridCol w="1887428"/>
                <a:gridCol w="2652958"/>
                <a:gridCol w="2880310"/>
                <a:gridCol w="1790700"/>
              </a:tblGrid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1" spc="0" dirty="0">
                          <a:effectLst/>
                        </a:rPr>
                        <a:t>Berita</a:t>
                      </a:r>
                      <a:endParaRPr lang="id-ID" sz="4000" b="1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1" spc="0" dirty="0">
                          <a:effectLst/>
                        </a:rPr>
                        <a:t>Emosi</a:t>
                      </a:r>
                      <a:endParaRPr lang="id-ID" sz="4000" b="1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1" spc="0" dirty="0">
                          <a:effectLst/>
                        </a:rPr>
                        <a:t>Provokasi</a:t>
                      </a:r>
                      <a:endParaRPr lang="id-ID" sz="4000" b="1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1" spc="0" dirty="0">
                          <a:effectLst/>
                        </a:rPr>
                        <a:t>Diskriminasi</a:t>
                      </a:r>
                      <a:endParaRPr lang="id-ID" sz="4000" b="1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1" spc="0" dirty="0">
                          <a:effectLst/>
                        </a:rPr>
                        <a:t>Hoax</a:t>
                      </a:r>
                      <a:endParaRPr lang="id-ID" sz="4000" b="1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rgbClr val="92D050"/>
                    </a:solidFill>
                  </a:tcPr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B1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7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8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6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7,15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B2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3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4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3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3,28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B3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6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7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6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6,49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B4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4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 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4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en-US" sz="2800" spc="0" dirty="0">
                          <a:effectLst/>
                        </a:rPr>
                        <a:t> 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B5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1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2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1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1,38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B6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2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 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2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en-US" sz="2800" spc="0" dirty="0">
                          <a:effectLst/>
                        </a:rPr>
                        <a:t> 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B7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5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6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5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5,41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B8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8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9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7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8,26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7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KUIS 1, </a:t>
            </a:r>
            <a:r>
              <a:rPr lang="id-ID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Tutup Buku, Boleh Kalkulator, 40 </a:t>
            </a:r>
            <a:r>
              <a:rPr lang="id-ID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menit</a:t>
            </a:r>
            <a:endParaRPr lang="id-ID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98906"/>
              </p:ext>
            </p:extLst>
          </p:nvPr>
        </p:nvGraphicFramePr>
        <p:xfrm>
          <a:off x="619919" y="2264092"/>
          <a:ext cx="5857081" cy="3840480"/>
        </p:xfrm>
        <a:graphic>
          <a:graphicData uri="http://schemas.openxmlformats.org/drawingml/2006/table">
            <a:tbl>
              <a:tblPr firstRow="1" firstCol="1" bandRow="1">
                <a:tableStyleId>{8CC1F72E-4AF8-4432-BF39-1D7B033C857F}</a:tableStyleId>
              </a:tblPr>
              <a:tblGrid>
                <a:gridCol w="1719449"/>
                <a:gridCol w="1542208"/>
                <a:gridCol w="2595424"/>
              </a:tblGrid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1" spc="0" dirty="0">
                          <a:effectLst/>
                        </a:rPr>
                        <a:t>Berita</a:t>
                      </a:r>
                      <a:endParaRPr lang="id-ID" sz="4000" b="1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1" spc="0" dirty="0">
                          <a:effectLst/>
                        </a:rPr>
                        <a:t>Emosi</a:t>
                      </a:r>
                      <a:endParaRPr lang="id-ID" sz="4000" b="1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1" spc="0" dirty="0">
                          <a:effectLst/>
                        </a:rPr>
                        <a:t>Provokasi</a:t>
                      </a:r>
                      <a:endParaRPr lang="id-ID" sz="4000" b="1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solidFill>
                      <a:srgbClr val="00B0F0"/>
                    </a:solidFill>
                  </a:tcPr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B1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8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7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B2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B3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6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7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>
                          <a:effectLst/>
                        </a:rPr>
                        <a:t>B4</a:t>
                      </a:r>
                      <a:endParaRPr lang="id-ID" sz="4000" spc="-3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9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B5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4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B6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5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</a:p>
                  </a:txBody>
                  <a:tcPr marL="36195" marR="36195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B7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7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8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</a:tr>
              <a:tr h="4173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spc="0" dirty="0">
                          <a:effectLst/>
                        </a:rPr>
                        <a:t>B8</a:t>
                      </a:r>
                      <a:endParaRPr lang="id-ID" sz="4000" spc="-30" dirty="0"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None/>
                        <a:tabLst>
                          <a:tab pos="800100" algn="l"/>
                          <a:tab pos="457200" algn="l"/>
                        </a:tabLst>
                      </a:pPr>
                      <a:r>
                        <a:rPr lang="id-ID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3</a:t>
                      </a:r>
                      <a:endParaRPr lang="id-ID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819900" y="2189262"/>
            <a:ext cx="52006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id-ID" sz="28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Bangunlah sebuah model regresi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(Provokasi 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= </a:t>
            </a:r>
            <a:r>
              <a:rPr lang="id-ID" sz="2800" b="1" dirty="0" smtClean="0">
                <a:solidFill>
                  <a:schemeClr val="tx1"/>
                </a:solidFill>
                <a:ea typeface="Verdana"/>
                <a:cs typeface="Verdana"/>
              </a:rPr>
              <a:t>w . 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Emosi </a:t>
            </a:r>
            <a:r>
              <a:rPr lang="id-ID" sz="2800" dirty="0">
                <a:solidFill>
                  <a:schemeClr val="tx1"/>
                </a:solidFill>
                <a:ea typeface="Verdana"/>
                <a:cs typeface="Verdana"/>
              </a:rPr>
              <a:t>+ </a:t>
            </a:r>
            <a:r>
              <a:rPr lang="id-ID" sz="2800" i="1" dirty="0" smtClean="0">
                <a:solidFill>
                  <a:schemeClr val="tx1"/>
                </a:solidFill>
                <a:ea typeface="Verdana"/>
                <a:cs typeface="Verdana"/>
              </a:rPr>
              <a:t>a</a:t>
            </a:r>
            <a:r>
              <a:rPr lang="id-ID" sz="2800" dirty="0" smtClean="0">
                <a:solidFill>
                  <a:schemeClr val="tx1"/>
                </a:solidFill>
                <a:ea typeface="Verdana"/>
                <a:cs typeface="Verdana"/>
              </a:rPr>
              <a:t>) 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dengan menentukan </a:t>
            </a:r>
            <a:r>
              <a:rPr lang="id-ID" sz="2800" b="1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w</a:t>
            </a:r>
            <a:r>
              <a:rPr lang="id-ID" sz="28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 dan </a:t>
            </a:r>
            <a:r>
              <a:rPr lang="id-ID" sz="2800" i="1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a</a:t>
            </a:r>
            <a:endParaRPr lang="id-ID" sz="2800" dirty="0">
              <a:solidFill>
                <a:schemeClr val="tx1"/>
              </a:solidFill>
              <a:latin typeface="+mn-lt"/>
              <a:ea typeface="Verdana"/>
              <a:cs typeface="Verdana"/>
            </a:endParaRPr>
          </a:p>
          <a:p>
            <a:pPr marL="457200" indent="-457200">
              <a:buAutoNum type="arabicPeriod"/>
            </a:pPr>
            <a:r>
              <a:rPr lang="id-ID" sz="2800" dirty="0" smtClean="0">
                <a:solidFill>
                  <a:schemeClr val="tx1"/>
                </a:solidFill>
                <a:latin typeface="+mn-lt"/>
                <a:ea typeface="Verdana"/>
                <a:cs typeface="Verdana"/>
              </a:rPr>
              <a:t>Gunakanlah model regresi tersebut untuk memprediksi nilai Provokasi untuk Berita B4 dan B6</a:t>
            </a:r>
            <a:endParaRPr lang="id-ID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66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8684</TotalTime>
  <Words>455</Words>
  <Application>Microsoft Office PowerPoint</Application>
  <PresentationFormat>Custom</PresentationFormat>
  <Paragraphs>114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template_informatika_slide</vt:lpstr>
      <vt:lpstr>Machine Learning Regression</vt:lpstr>
      <vt:lpstr>Regression?</vt:lpstr>
      <vt:lpstr>Regression?</vt:lpstr>
      <vt:lpstr>Regression vs Classification?</vt:lpstr>
      <vt:lpstr>Regresi mana yang paling baik?</vt:lpstr>
      <vt:lpstr>Regresi mana yang paling baik?</vt:lpstr>
      <vt:lpstr>Regresi mana yang paling baik?</vt:lpstr>
      <vt:lpstr>Regresi untuk mengisi nilai atribut yang kosong</vt:lpstr>
      <vt:lpstr>KUIS 1, Tutup Buku, Boleh Kalkulator, 40 menit</vt:lpstr>
      <vt:lpstr>Solusi KUIS 1</vt:lpstr>
      <vt:lpstr>Solusi KUIS 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IFG412  Tugas Akhir I (Seminar Proposal) Pengantar Kuliah</dc:title>
  <cp:lastModifiedBy>lenovo</cp:lastModifiedBy>
  <cp:revision>145</cp:revision>
  <dcterms:modified xsi:type="dcterms:W3CDTF">2018-01-25T05:33:08Z</dcterms:modified>
</cp:coreProperties>
</file>