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7" r:id="rId1"/>
    <p:sldMasterId id="2147483663" r:id="rId2"/>
  </p:sldMasterIdLst>
  <p:notesMasterIdLst>
    <p:notesMasterId r:id="rId41"/>
  </p:notesMasterIdLst>
  <p:sldIdLst>
    <p:sldId id="256" r:id="rId3"/>
    <p:sldId id="342" r:id="rId4"/>
    <p:sldId id="348" r:id="rId5"/>
    <p:sldId id="349" r:id="rId6"/>
    <p:sldId id="360" r:id="rId7"/>
    <p:sldId id="362" r:id="rId8"/>
    <p:sldId id="361" r:id="rId9"/>
    <p:sldId id="395" r:id="rId10"/>
    <p:sldId id="353" r:id="rId11"/>
    <p:sldId id="355" r:id="rId12"/>
    <p:sldId id="351" r:id="rId13"/>
    <p:sldId id="356" r:id="rId14"/>
    <p:sldId id="357" r:id="rId15"/>
    <p:sldId id="358" r:id="rId16"/>
    <p:sldId id="359" r:id="rId17"/>
    <p:sldId id="377" r:id="rId18"/>
    <p:sldId id="389" r:id="rId19"/>
    <p:sldId id="382" r:id="rId20"/>
    <p:sldId id="394" r:id="rId21"/>
    <p:sldId id="383" r:id="rId22"/>
    <p:sldId id="385" r:id="rId23"/>
    <p:sldId id="381" r:id="rId24"/>
    <p:sldId id="388" r:id="rId25"/>
    <p:sldId id="396" r:id="rId26"/>
    <p:sldId id="363" r:id="rId27"/>
    <p:sldId id="364" r:id="rId28"/>
    <p:sldId id="365" r:id="rId29"/>
    <p:sldId id="373" r:id="rId30"/>
    <p:sldId id="366" r:id="rId31"/>
    <p:sldId id="368" r:id="rId32"/>
    <p:sldId id="391" r:id="rId33"/>
    <p:sldId id="392" r:id="rId34"/>
    <p:sldId id="393" r:id="rId35"/>
    <p:sldId id="367" r:id="rId36"/>
    <p:sldId id="387" r:id="rId37"/>
    <p:sldId id="375" r:id="rId38"/>
    <p:sldId id="374" r:id="rId39"/>
    <p:sldId id="276" r:id="rId40"/>
  </p:sldIdLst>
  <p:sldSz cx="12192000" cy="6858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CC1F72E-4AF8-4432-BF39-1D7B033C857F}">
  <a:tblStyle styleId="{8CC1F72E-4AF8-4432-BF39-1D7B033C857F}" styleName="Table_0"/>
  <a:tblStyle styleId="{69AE40EB-9DC2-447F-9560-EBB07DCEE94B}" styleName="Table_1"/>
  <a:tblStyle styleId="{10B66BF1-D510-432A-A824-B228871B3D69}" styleName="Table_2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438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08406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12028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98971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08889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08889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08889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08889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08889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08889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08889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0888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7343333" y="0"/>
            <a:ext cx="4848667" cy="11816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Shape 18"/>
          <p:cNvPicPr preferRelativeResize="0"/>
          <p:nvPr/>
        </p:nvPicPr>
        <p:blipFill rotWithShape="1">
          <a:blip r:embed="rId2">
            <a:alphaModFix/>
          </a:blip>
          <a:srcRect r="17784" b="11855"/>
          <a:stretch/>
        </p:blipFill>
        <p:spPr>
          <a:xfrm>
            <a:off x="57865" y="3251531"/>
            <a:ext cx="5131559" cy="3094676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1646250" y="1269250"/>
            <a:ext cx="10545753" cy="765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646250" y="2227434"/>
            <a:ext cx="10545753" cy="4297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/>
            </a:lvl1pPr>
            <a:lvl2pPr marL="593710" marR="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marR="0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marR="0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marR="0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2"/>
          </p:nvPr>
        </p:nvSpPr>
        <p:spPr>
          <a:xfrm>
            <a:off x="1646250" y="2875092"/>
            <a:ext cx="10557361" cy="3780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1080796" y="6451894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519883" y="6451894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25" name="Shape 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2946" y="216587"/>
            <a:ext cx="4353103" cy="6486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F47-E4BB-4EA7-80BD-01A129697F8A}" type="datetimeFigureOut">
              <a:rPr lang="id-ID" smtClean="0"/>
              <a:t>01/02/2018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00F9-61AD-4F3F-BA14-D3672741E5D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983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6896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6124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3344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A69A8F-0D47-494C-B5D8-2BCDE4C1E80C}" type="datetimeFigureOut">
              <a:rPr lang="en-US" smtClean="0"/>
              <a:pPr>
                <a:defRPr/>
              </a:pPr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677131-ED7B-4B8E-86C0-C95F8D2221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25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36407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6187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9005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035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2 Column Slid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99768" y="2009550"/>
            <a:ext cx="5380565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6318484" y="2009550"/>
            <a:ext cx="5380565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519883" y="6451894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1080796" y="6451894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/>
          <p:nvPr/>
        </p:nvSpPr>
        <p:spPr>
          <a:xfrm>
            <a:off x="0" y="1184829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86831" y="1336425"/>
            <a:ext cx="112122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7224219" y="6451609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89184" y="1645919"/>
            <a:ext cx="5380328" cy="789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15384"/>
              </a:lnSpc>
              <a:spcBef>
                <a:spcPts val="0"/>
              </a:spcBef>
              <a:buFont typeface="Verdana"/>
              <a:buNone/>
              <a:defRPr/>
            </a:lvl1pPr>
            <a:lvl2pPr marL="457189" indent="0" rtl="0">
              <a:spcBef>
                <a:spcPts val="0"/>
              </a:spcBef>
              <a:buFont typeface="Verdana"/>
              <a:buNone/>
              <a:defRPr/>
            </a:lvl2pPr>
            <a:lvl3pPr marL="914377" indent="0" rtl="0">
              <a:spcBef>
                <a:spcPts val="0"/>
              </a:spcBef>
              <a:buFont typeface="Verdana"/>
              <a:buNone/>
              <a:defRPr/>
            </a:lvl3pPr>
            <a:lvl4pPr marL="1371566" indent="0" rtl="0">
              <a:spcBef>
                <a:spcPts val="0"/>
              </a:spcBef>
              <a:buFont typeface="Verdana"/>
              <a:buNone/>
              <a:defRPr/>
            </a:lvl4pPr>
            <a:lvl5pPr marL="1828754" indent="0" rtl="0">
              <a:spcBef>
                <a:spcPts val="0"/>
              </a:spcBef>
              <a:buFont typeface="Verdana"/>
              <a:buNone/>
              <a:defRPr/>
            </a:lvl5pPr>
            <a:lvl6pPr marL="2285943" indent="0" rtl="0">
              <a:spcBef>
                <a:spcPts val="0"/>
              </a:spcBef>
              <a:buFont typeface="Verdana"/>
              <a:buNone/>
              <a:defRPr/>
            </a:lvl6pPr>
            <a:lvl7pPr marL="2743131" indent="0" rtl="0">
              <a:spcBef>
                <a:spcPts val="0"/>
              </a:spcBef>
              <a:buFont typeface="Verdana"/>
              <a:buNone/>
              <a:defRPr/>
            </a:lvl7pPr>
            <a:lvl8pPr marL="3200320" indent="0" rtl="0">
              <a:spcBef>
                <a:spcPts val="0"/>
              </a:spcBef>
              <a:buFont typeface="Verdana"/>
              <a:buNone/>
              <a:defRPr/>
            </a:lvl8pPr>
            <a:lvl9pPr marL="3657509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6271683" y="1645919"/>
            <a:ext cx="5393500" cy="789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15384"/>
              </a:lnSpc>
              <a:spcBef>
                <a:spcPts val="0"/>
              </a:spcBef>
              <a:buFont typeface="Verdana"/>
              <a:buNone/>
              <a:defRPr/>
            </a:lvl1pPr>
            <a:lvl2pPr marL="457189" indent="0" rtl="0">
              <a:spcBef>
                <a:spcPts val="0"/>
              </a:spcBef>
              <a:buFont typeface="Verdana"/>
              <a:buNone/>
              <a:defRPr/>
            </a:lvl2pPr>
            <a:lvl3pPr marL="914377" indent="0" rtl="0">
              <a:spcBef>
                <a:spcPts val="0"/>
              </a:spcBef>
              <a:buFont typeface="Verdana"/>
              <a:buNone/>
              <a:defRPr/>
            </a:lvl3pPr>
            <a:lvl4pPr marL="1371566" indent="0" rtl="0">
              <a:spcBef>
                <a:spcPts val="0"/>
              </a:spcBef>
              <a:buFont typeface="Verdana"/>
              <a:buNone/>
              <a:defRPr/>
            </a:lvl4pPr>
            <a:lvl5pPr marL="1828754" indent="0" rtl="0">
              <a:spcBef>
                <a:spcPts val="0"/>
              </a:spcBef>
              <a:buFont typeface="Verdana"/>
              <a:buNone/>
              <a:defRPr/>
            </a:lvl5pPr>
            <a:lvl6pPr marL="2285943" indent="0" rtl="0">
              <a:spcBef>
                <a:spcPts val="0"/>
              </a:spcBef>
              <a:buFont typeface="Verdana"/>
              <a:buNone/>
              <a:defRPr/>
            </a:lvl6pPr>
            <a:lvl7pPr marL="2743131" indent="0" rtl="0">
              <a:spcBef>
                <a:spcPts val="0"/>
              </a:spcBef>
              <a:buFont typeface="Verdana"/>
              <a:buNone/>
              <a:defRPr/>
            </a:lvl7pPr>
            <a:lvl8pPr marL="3200320" indent="0" rtl="0">
              <a:spcBef>
                <a:spcPts val="0"/>
              </a:spcBef>
              <a:buFont typeface="Verdana"/>
              <a:buNone/>
              <a:defRPr/>
            </a:lvl8pPr>
            <a:lvl9pPr marL="3657509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76249" y="2659072"/>
            <a:ext cx="5393267" cy="335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6271685" y="2659072"/>
            <a:ext cx="5393267" cy="335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519883" y="6451894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1080796" y="6451894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0" y="1184829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body" idx="5"/>
          </p:nvPr>
        </p:nvSpPr>
        <p:spPr>
          <a:xfrm>
            <a:off x="7224219" y="6451609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, 1 Content Slid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238052" y="2009550"/>
            <a:ext cx="5380565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pic" idx="2"/>
          </p:nvPr>
        </p:nvSpPr>
        <p:spPr>
          <a:xfrm>
            <a:off x="486839" y="2009550"/>
            <a:ext cx="5329767" cy="4002312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519883" y="6451894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1080796" y="6451894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0" y="1184829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86835" y="1336425"/>
            <a:ext cx="111019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3"/>
          </p:nvPr>
        </p:nvSpPr>
        <p:spPr>
          <a:xfrm>
            <a:off x="7224219" y="6451609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anks Slid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/>
        </p:nvSpPr>
        <p:spPr>
          <a:xfrm>
            <a:off x="579399" y="5087338"/>
            <a:ext cx="11101916" cy="923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 sz="5400" b="1" i="0" u="none" strike="noStrike" cap="none" baseline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THANK </a:t>
            </a:r>
            <a:r>
              <a:rPr lang="id-ID" sz="5400" b="1" i="0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</a:p>
        </p:txBody>
      </p:sp>
      <p:sp>
        <p:nvSpPr>
          <p:cNvPr id="66" name="Shape 66"/>
          <p:cNvSpPr/>
          <p:nvPr/>
        </p:nvSpPr>
        <p:spPr>
          <a:xfrm>
            <a:off x="-648" y="4533169"/>
            <a:ext cx="12189231" cy="3692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2">
            <a:alphaModFix/>
          </a:blip>
          <a:srcRect t="17910" b="13980"/>
          <a:stretch/>
        </p:blipFill>
        <p:spPr>
          <a:xfrm>
            <a:off x="-3420" y="0"/>
            <a:ext cx="12192000" cy="46709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859" y="142945"/>
            <a:ext cx="4052244" cy="603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chemeClr val="lt1"/>
            </a:gs>
            <a:gs pos="100000">
              <a:srgbClr val="94949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1828803" y="2743200"/>
            <a:ext cx="9497484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/>
          <p:nvPr/>
        </p:nvSpPr>
        <p:spPr>
          <a:xfrm>
            <a:off x="0" y="1910858"/>
            <a:ext cx="12192000" cy="3692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828806" y="1600204"/>
            <a:ext cx="1015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FFFFFF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" y="0"/>
            <a:ext cx="12191991" cy="1247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" y="6242676"/>
            <a:ext cx="12191997" cy="609599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172514" y="6521571"/>
            <a:ext cx="478367" cy="307736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id-ID" sz="1400"/>
              <a:t> 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733424" y="6548436"/>
            <a:ext cx="2190749" cy="254004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id-ID" sz="1051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8/25/2014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87683" y="2009550"/>
            <a:ext cx="11101916" cy="40254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519883" y="6451894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1080796" y="6451894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0" y="1184829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86835" y="1336425"/>
            <a:ext cx="111019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7224219" y="6451609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1121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109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67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3244358"/>
            <a:ext cx="12191997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86835" y="1336425"/>
            <a:ext cx="111019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0" y="6248410"/>
            <a:ext cx="12191997" cy="6095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519883" y="6451894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1080796" y="6451894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 rot="-5400000">
            <a:off x="12884415" y="5910820"/>
            <a:ext cx="1709736" cy="1846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 sz="600" b="0" i="0" u="none" strike="noStrike" cap="none" baseline="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12-CRS-0106 REVISED 8 FEB 2013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86835" y="1977656"/>
            <a:ext cx="11101916" cy="4054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marR="0" indent="-14033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25" marR="0" indent="-60325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25" marR="0" indent="-73025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925" marR="0" indent="-85725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88" marR="0" indent="-90487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" y="0"/>
            <a:ext cx="12191991" cy="124777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61" r:id="rId7"/>
  </p:sldLayoutIdLst>
  <p:timing>
    <p:tnLst>
      <p:par>
        <p:cTn id="1" dur="indefinite" restart="never" nodeType="tmRoot"/>
      </p:par>
    </p:tnLst>
  </p:timing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034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uyanto.staff.telkomuniversity.ac.id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suyanto2008@gmail.com" TargetMode="External"/><Relationship Id="rId4" Type="http://schemas.openxmlformats.org/officeDocument/2006/relationships/hyperlink" Target="mailto:suyanto@telkomuniversity.ac.id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4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6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40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3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5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451378" y="1369611"/>
            <a:ext cx="10545753" cy="9540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lnSpc>
                <a:spcPct val="100000"/>
              </a:lnSpc>
              <a:buSzPct val="25000"/>
            </a:pPr>
            <a:r>
              <a:rPr lang="id-ID" sz="2800" b="1" i="1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Machine </a:t>
            </a:r>
            <a:r>
              <a:rPr lang="id-ID" sz="2800" b="1" i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Learning</a:t>
            </a:r>
            <a:r>
              <a:rPr lang="en-US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/>
            </a:r>
            <a:br>
              <a:rPr lang="en-US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</a:br>
            <a:r>
              <a:rPr lang="id-ID" sz="2800" b="1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Naïve </a:t>
            </a:r>
            <a:r>
              <a:rPr lang="id-ID" sz="2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Bayes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646252" y="2632169"/>
            <a:ext cx="10545753" cy="36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id-ID" sz="2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Semester Genap</a:t>
            </a:r>
            <a:r>
              <a:rPr lang="en-US" sz="2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sz="2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201</a:t>
            </a:r>
            <a:r>
              <a:rPr lang="en-US" sz="2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id-ID" sz="2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/201</a:t>
            </a:r>
            <a:r>
              <a:rPr lang="en-US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endParaRPr lang="id-ID"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588067" y="3639587"/>
            <a:ext cx="6866668" cy="13233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>
              <a:buSzPct val="25000"/>
            </a:pP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Dr. </a:t>
            </a:r>
            <a:r>
              <a:rPr lang="en-US" sz="16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Suyanto</a:t>
            </a: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S.T., M.Sc.</a:t>
            </a:r>
          </a:p>
          <a:p>
            <a:pPr>
              <a:buSzPct val="25000"/>
            </a:pP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Web</a:t>
            </a:r>
            <a:r>
              <a:rPr lang="en-US" sz="160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-US" sz="160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http</a:t>
            </a:r>
            <a:r>
              <a:rPr lang="en-US" sz="16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://</a:t>
            </a: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suyanto.staff.telkomuniversity.ac.id</a:t>
            </a:r>
            <a:endParaRPr lang="en-US" sz="1600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buSzPct val="25000"/>
            </a:pP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Email: </a:t>
            </a: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suyanto@telkomuniversity.ac.id</a:t>
            </a:r>
            <a:r>
              <a:rPr lang="id-ID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atau </a:t>
            </a:r>
            <a:r>
              <a:rPr lang="id-ID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suyanto2008@gmail.com</a:t>
            </a:r>
            <a:endParaRPr lang="en-US" sz="1600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buSzPct val="25000"/>
            </a:pPr>
            <a:r>
              <a:rPr lang="en-US" sz="160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HP/WA</a:t>
            </a: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+62 812 84512345</a:t>
            </a:r>
            <a:endParaRPr lang="id-ID" sz="16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1080796" y="6507448"/>
            <a:ext cx="2190749" cy="254004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en-US" sz="1051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22-08-2017</a:t>
            </a:r>
            <a:endParaRPr lang="id-ID" sz="105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519883" y="6480583"/>
            <a:ext cx="478367" cy="307736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mtClean="0"/>
              <a:t> </a:t>
            </a:r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944952"/>
              </p:ext>
            </p:extLst>
          </p:nvPr>
        </p:nvGraphicFramePr>
        <p:xfrm>
          <a:off x="850497" y="3311261"/>
          <a:ext cx="10626812" cy="350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2089504"/>
                <a:gridCol w="1472874"/>
                <a:gridCol w="1655517"/>
                <a:gridCol w="2367658"/>
                <a:gridCol w="304125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Kuat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Sedang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Murah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solidFill>
                            <a:srgbClr val="FF0000"/>
                          </a:solidFill>
                          <a:effectLst/>
                        </a:rPr>
                        <a:t>?</a:t>
                      </a:r>
                      <a:endParaRPr lang="id-ID" sz="3600" spc="-3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50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r>
              <a:rPr lang="id-ID" sz="2400" dirty="0" smtClean="0"/>
              <a:t>Misalkan </a:t>
            </a:r>
            <a:r>
              <a:rPr lang="id-ID" sz="2400" dirty="0"/>
              <a:t>tuple </a:t>
            </a:r>
            <a:r>
              <a:rPr lang="id-ID" sz="2400" i="1" dirty="0"/>
              <a:t>X</a:t>
            </a:r>
            <a:r>
              <a:rPr lang="id-ID" sz="2400" dirty="0"/>
              <a:t> = (Baterai = ‘</a:t>
            </a:r>
            <a:r>
              <a:rPr lang="id-ID" sz="2400" dirty="0" smtClean="0"/>
              <a:t>Kuat’, Kamera </a:t>
            </a:r>
            <a:r>
              <a:rPr lang="id-ID" sz="2400" dirty="0"/>
              <a:t>= ‘Sedang’, </a:t>
            </a:r>
            <a:r>
              <a:rPr lang="id-ID" sz="2400"/>
              <a:t>dan </a:t>
            </a:r>
            <a:r>
              <a:rPr lang="id-ID" sz="2400" smtClean="0"/>
              <a:t>Harga </a:t>
            </a:r>
            <a:r>
              <a:rPr lang="id-ID" sz="2400"/>
              <a:t>“</a:t>
            </a:r>
            <a:r>
              <a:rPr lang="id-ID" sz="2400" smtClean="0"/>
              <a:t>Murah”)</a:t>
            </a:r>
            <a:endParaRPr lang="id-ID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smtClean="0">
                <a:solidFill>
                  <a:srgbClr val="FF0000"/>
                </a:solidFill>
              </a:rPr>
              <a:t>Langkah </a:t>
            </a:r>
            <a:r>
              <a:rPr lang="id-ID" sz="2800" b="1" dirty="0" smtClean="0">
                <a:solidFill>
                  <a:srgbClr val="FF0000"/>
                </a:solidFill>
              </a:rPr>
              <a:t>Pertama</a:t>
            </a:r>
            <a:endParaRPr lang="id-ID" sz="2800" b="1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121001"/>
              </p:ext>
            </p:extLst>
          </p:nvPr>
        </p:nvGraphicFramePr>
        <p:xfrm>
          <a:off x="550943" y="2854047"/>
          <a:ext cx="10626812" cy="350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2089504"/>
                <a:gridCol w="1472874"/>
                <a:gridCol w="1655517"/>
                <a:gridCol w="2367658"/>
                <a:gridCol w="304125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Kuat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Sedang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Murah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?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04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smtClean="0">
                <a:solidFill>
                  <a:srgbClr val="FF0000"/>
                </a:solidFill>
              </a:rPr>
              <a:t>Langkah </a:t>
            </a:r>
            <a:r>
              <a:rPr lang="id-ID" sz="2800" b="1" dirty="0" smtClean="0">
                <a:solidFill>
                  <a:srgbClr val="FF0000"/>
                </a:solidFill>
              </a:rPr>
              <a:t>Kedua</a:t>
            </a:r>
            <a:endParaRPr lang="id-ID" sz="2800" b="1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410779"/>
              </p:ext>
            </p:extLst>
          </p:nvPr>
        </p:nvGraphicFramePr>
        <p:xfrm>
          <a:off x="614855" y="2680122"/>
          <a:ext cx="7472855" cy="543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" name="Equation" r:id="rId3" imgW="2755900" imgH="203200" progId="Equation.3">
                  <p:embed/>
                </p:oleObj>
              </mc:Choice>
              <mc:Fallback>
                <p:oleObj name="Equation" r:id="rId3" imgW="2755900" imgH="203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855" y="2680122"/>
                        <a:ext cx="7472855" cy="5430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225544"/>
              </p:ext>
            </p:extLst>
          </p:nvPr>
        </p:nvGraphicFramePr>
        <p:xfrm>
          <a:off x="630617" y="3578762"/>
          <a:ext cx="8432305" cy="567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6" name="Equation" r:id="rId5" imgW="2971800" imgH="203200" progId="Equation.3">
                  <p:embed/>
                </p:oleObj>
              </mc:Choice>
              <mc:Fallback>
                <p:oleObj name="Equation" r:id="rId5" imgW="29718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617" y="3578762"/>
                        <a:ext cx="8432305" cy="5675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589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smtClean="0">
                <a:solidFill>
                  <a:srgbClr val="FF0000"/>
                </a:solidFill>
              </a:rPr>
              <a:t>Langkah </a:t>
            </a:r>
            <a:r>
              <a:rPr lang="id-ID" sz="2800" b="1" dirty="0" smtClean="0">
                <a:solidFill>
                  <a:srgbClr val="FF0000"/>
                </a:solidFill>
              </a:rPr>
              <a:t>Ketiga</a:t>
            </a:r>
            <a:endParaRPr lang="id-ID" sz="2800" b="1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997043"/>
              </p:ext>
            </p:extLst>
          </p:nvPr>
        </p:nvGraphicFramePr>
        <p:xfrm>
          <a:off x="943193" y="2333625"/>
          <a:ext cx="60261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1" name="Equation" r:id="rId3" imgW="3111480" imgH="203040" progId="Equation.3">
                  <p:embed/>
                </p:oleObj>
              </mc:Choice>
              <mc:Fallback>
                <p:oleObj name="Equation" r:id="rId3" imgW="3111480" imgH="2030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193" y="2333625"/>
                        <a:ext cx="6026150" cy="387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320092"/>
              </p:ext>
            </p:extLst>
          </p:nvPr>
        </p:nvGraphicFramePr>
        <p:xfrm>
          <a:off x="955893" y="2847975"/>
          <a:ext cx="637063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2" name="Equation" r:id="rId5" imgW="3288960" imgH="203040" progId="Equation.3">
                  <p:embed/>
                </p:oleObj>
              </mc:Choice>
              <mc:Fallback>
                <p:oleObj name="Equation" r:id="rId5" imgW="3288960" imgH="203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893" y="2847975"/>
                        <a:ext cx="6370638" cy="387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658874"/>
              </p:ext>
            </p:extLst>
          </p:nvPr>
        </p:nvGraphicFramePr>
        <p:xfrm>
          <a:off x="912813" y="3552825"/>
          <a:ext cx="63722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3" name="Equation" r:id="rId7" imgW="3288960" imgH="203040" progId="Equation.3">
                  <p:embed/>
                </p:oleObj>
              </mc:Choice>
              <mc:Fallback>
                <p:oleObj name="Equation" r:id="rId7" imgW="3288960" imgH="203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3552825"/>
                        <a:ext cx="6372225" cy="387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654602"/>
              </p:ext>
            </p:extLst>
          </p:nvPr>
        </p:nvGraphicFramePr>
        <p:xfrm>
          <a:off x="912813" y="4005263"/>
          <a:ext cx="67770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4" name="Equation" r:id="rId9" imgW="3504960" imgH="203040" progId="Equation.3">
                  <p:embed/>
                </p:oleObj>
              </mc:Choice>
              <mc:Fallback>
                <p:oleObj name="Equation" r:id="rId9" imgW="3504960" imgH="203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4005263"/>
                        <a:ext cx="6777037" cy="387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250384"/>
              </p:ext>
            </p:extLst>
          </p:nvPr>
        </p:nvGraphicFramePr>
        <p:xfrm>
          <a:off x="924470" y="4725988"/>
          <a:ext cx="60293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5" name="Equation" r:id="rId11" imgW="3111480" imgH="203040" progId="Equation.3">
                  <p:embed/>
                </p:oleObj>
              </mc:Choice>
              <mc:Fallback>
                <p:oleObj name="Equation" r:id="rId11" imgW="3111480" imgH="203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470" y="4725988"/>
                        <a:ext cx="6029325" cy="387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943639"/>
              </p:ext>
            </p:extLst>
          </p:nvPr>
        </p:nvGraphicFramePr>
        <p:xfrm>
          <a:off x="924470" y="5240338"/>
          <a:ext cx="64166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6" name="Equation" r:id="rId13" imgW="3314520" imgH="203040" progId="Equation.3">
                  <p:embed/>
                </p:oleObj>
              </mc:Choice>
              <mc:Fallback>
                <p:oleObj name="Equation" r:id="rId13" imgW="331452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470" y="5240338"/>
                        <a:ext cx="6416675" cy="387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0" y="6572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0" y="13144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0" y="19716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800100" algn="l"/>
              </a:tabLst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0" y="2828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800100" algn="l"/>
              </a:tabLst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22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smtClean="0">
                <a:solidFill>
                  <a:srgbClr val="FF0000"/>
                </a:solidFill>
              </a:rPr>
              <a:t>Langkah </a:t>
            </a:r>
            <a:r>
              <a:rPr lang="id-ID" sz="2800" b="1" dirty="0" smtClean="0">
                <a:solidFill>
                  <a:srgbClr val="FF0000"/>
                </a:solidFill>
              </a:rPr>
              <a:t>Keempat</a:t>
            </a:r>
            <a:endParaRPr lang="id-ID" sz="2800" b="1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518292"/>
              </p:ext>
            </p:extLst>
          </p:nvPr>
        </p:nvGraphicFramePr>
        <p:xfrm>
          <a:off x="546100" y="2206625"/>
          <a:ext cx="8026400" cy="214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1" name="Equation" r:id="rId3" imgW="4889160" imgH="1307880" progId="Equation.3">
                  <p:embed/>
                </p:oleObj>
              </mc:Choice>
              <mc:Fallback>
                <p:oleObj name="Equation" r:id="rId3" imgW="4889160" imgH="13078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206625"/>
                        <a:ext cx="8026400" cy="2141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896293"/>
              </p:ext>
            </p:extLst>
          </p:nvPr>
        </p:nvGraphicFramePr>
        <p:xfrm>
          <a:off x="638175" y="4327525"/>
          <a:ext cx="8818563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2" name="Equation" r:id="rId5" imgW="5371920" imgH="1307880" progId="Equation.3">
                  <p:embed/>
                </p:oleObj>
              </mc:Choice>
              <mc:Fallback>
                <p:oleObj name="Equation" r:id="rId5" imgW="5371920" imgH="1307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4327525"/>
                        <a:ext cx="8818563" cy="2146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722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dirty="0" smtClean="0">
                <a:solidFill>
                  <a:srgbClr val="FF0000"/>
                </a:solidFill>
              </a:rPr>
              <a:t>Langkah Kelima</a:t>
            </a:r>
            <a:endParaRPr lang="id-ID" sz="2800" b="1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660398"/>
              </p:ext>
            </p:extLst>
          </p:nvPr>
        </p:nvGraphicFramePr>
        <p:xfrm>
          <a:off x="557924" y="2443601"/>
          <a:ext cx="70707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5" name="Equation" r:id="rId3" imgW="3848040" imgH="203040" progId="Equation.3">
                  <p:embed/>
                </p:oleObj>
              </mc:Choice>
              <mc:Fallback>
                <p:oleObj name="Equation" r:id="rId3" imgW="384804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924" y="2443601"/>
                        <a:ext cx="7070725" cy="368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178918"/>
              </p:ext>
            </p:extLst>
          </p:nvPr>
        </p:nvGraphicFramePr>
        <p:xfrm>
          <a:off x="556019" y="3227388"/>
          <a:ext cx="7818438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6" name="Equation" r:id="rId5" imgW="4254480" imgH="203040" progId="Equation.3">
                  <p:embed/>
                </p:oleObj>
              </mc:Choice>
              <mc:Fallback>
                <p:oleObj name="Equation" r:id="rId5" imgW="4254480" imgH="203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019" y="3227388"/>
                        <a:ext cx="7818438" cy="366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657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612899"/>
              </p:ext>
            </p:extLst>
          </p:nvPr>
        </p:nvGraphicFramePr>
        <p:xfrm>
          <a:off x="577215" y="4220429"/>
          <a:ext cx="10626812" cy="350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2089504"/>
                <a:gridCol w="1472874"/>
                <a:gridCol w="1655517"/>
                <a:gridCol w="2367658"/>
                <a:gridCol w="304125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Kuat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Sedang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Murah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solidFill>
                            <a:srgbClr val="FF0000"/>
                          </a:solidFill>
                          <a:effectLst/>
                        </a:rPr>
                        <a:t>?</a:t>
                      </a:r>
                      <a:endParaRPr lang="id-ID" sz="3600" spc="-3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233026"/>
              </p:ext>
            </p:extLst>
          </p:nvPr>
        </p:nvGraphicFramePr>
        <p:xfrm>
          <a:off x="582475" y="4209923"/>
          <a:ext cx="10626812" cy="350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2089504"/>
                <a:gridCol w="1472874"/>
                <a:gridCol w="1655517"/>
                <a:gridCol w="2367658"/>
                <a:gridCol w="304125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Kuat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Sedang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Murah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 smtClean="0">
                          <a:solidFill>
                            <a:srgbClr val="FF0000"/>
                          </a:solidFill>
                          <a:effectLst/>
                        </a:rPr>
                        <a:t>Ya</a:t>
                      </a:r>
                      <a:endParaRPr lang="id-ID" sz="3600" b="1" spc="-3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6747643" y="2427874"/>
            <a:ext cx="993227" cy="40990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722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dirty="0" smtClean="0">
                <a:solidFill>
                  <a:srgbClr val="FF0000"/>
                </a:solidFill>
              </a:rPr>
              <a:t>Hasil Pembelajaran </a:t>
            </a:r>
            <a:r>
              <a:rPr lang="id-ID" sz="2800" b="1" dirty="0">
                <a:solidFill>
                  <a:srgbClr val="FF0000"/>
                </a:solidFill>
              </a:rPr>
              <a:t>Naive </a:t>
            </a:r>
            <a:r>
              <a:rPr lang="id-ID" sz="2800" b="1" dirty="0" smtClean="0">
                <a:solidFill>
                  <a:srgbClr val="FF0000"/>
                </a:solidFill>
              </a:rPr>
              <a:t>Bayes?</a:t>
            </a:r>
            <a:endParaRPr lang="id-ID" sz="2800" b="1" dirty="0">
              <a:solidFill>
                <a:srgbClr val="FF0000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95"/>
          <a:stretch/>
        </p:blipFill>
        <p:spPr bwMode="auto">
          <a:xfrm>
            <a:off x="393477" y="2112579"/>
            <a:ext cx="11543339" cy="3673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187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dirty="0" smtClean="0">
                <a:solidFill>
                  <a:srgbClr val="FF0000"/>
                </a:solidFill>
              </a:rPr>
              <a:t>Hasil Pembelajaran </a:t>
            </a:r>
            <a:r>
              <a:rPr lang="id-ID" sz="2800" b="1" dirty="0">
                <a:solidFill>
                  <a:srgbClr val="FF0000"/>
                </a:solidFill>
              </a:rPr>
              <a:t>Naive </a:t>
            </a:r>
            <a:r>
              <a:rPr lang="id-ID" sz="2800" b="1" dirty="0" smtClean="0">
                <a:solidFill>
                  <a:srgbClr val="FF0000"/>
                </a:solidFill>
              </a:rPr>
              <a:t>Bayes?</a:t>
            </a:r>
            <a:endParaRPr lang="id-ID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900743"/>
              </p:ext>
            </p:extLst>
          </p:nvPr>
        </p:nvGraphicFramePr>
        <p:xfrm>
          <a:off x="633298" y="2318233"/>
          <a:ext cx="2882412" cy="10515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1112152"/>
                <a:gridCol w="1770260"/>
              </a:tblGrid>
              <a:tr h="3454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>
                          <a:effectLst/>
                        </a:rPr>
                        <a:t>Layak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>
                          <a:effectLst/>
                        </a:rPr>
                        <a:t>Probabilitas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70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8/14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54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6/14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974781"/>
              </p:ext>
            </p:extLst>
          </p:nvPr>
        </p:nvGraphicFramePr>
        <p:xfrm>
          <a:off x="3724860" y="2302387"/>
          <a:ext cx="4000243" cy="1752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1280701"/>
                <a:gridCol w="1359771"/>
                <a:gridCol w="1359771"/>
              </a:tblGrid>
              <a:tr h="3498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>
                          <a:effectLst/>
                        </a:rPr>
                        <a:t>Baterai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Probabilitas Layak =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498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Ya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Tidak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Kuat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1/6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Cukup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4/8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1/6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Lemah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4/6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299665"/>
              </p:ext>
            </p:extLst>
          </p:nvPr>
        </p:nvGraphicFramePr>
        <p:xfrm>
          <a:off x="7918489" y="2302387"/>
          <a:ext cx="3952945" cy="1752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1265557"/>
                <a:gridCol w="1343694"/>
                <a:gridCol w="1343694"/>
              </a:tblGrid>
              <a:tr h="3498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>
                          <a:effectLst/>
                        </a:rPr>
                        <a:t>Kamera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Probabilitas Layak =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498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Tidak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Tinggi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5/8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1/6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Sedang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2/6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Rendah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0/8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3/6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90962"/>
              </p:ext>
            </p:extLst>
          </p:nvPr>
        </p:nvGraphicFramePr>
        <p:xfrm>
          <a:off x="7296286" y="4194208"/>
          <a:ext cx="4606679" cy="2103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1919023"/>
                <a:gridCol w="1343828"/>
                <a:gridCol w="1343828"/>
              </a:tblGrid>
              <a:tr h="3493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>
                          <a:effectLst/>
                        </a:rPr>
                        <a:t>Harga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Probabilitas Layak =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4937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Sangat Murah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0/6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Murah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1/6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Mahal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3/6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Sangat Mahal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2/6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329921"/>
              </p:ext>
            </p:extLst>
          </p:nvPr>
        </p:nvGraphicFramePr>
        <p:xfrm>
          <a:off x="640289" y="5402850"/>
          <a:ext cx="6359612" cy="350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1367225"/>
                <a:gridCol w="963746"/>
                <a:gridCol w="1083254"/>
                <a:gridCol w="1826036"/>
                <a:gridCol w="111935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H16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Lemah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Tinggi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Mahal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solidFill>
                            <a:srgbClr val="FF0000"/>
                          </a:solidFill>
                          <a:effectLst/>
                        </a:rPr>
                        <a:t>?</a:t>
                      </a:r>
                      <a:endParaRPr lang="id-ID" sz="3600" spc="-3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72812" y="425784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sz="1800" dirty="0" smtClean="0"/>
              <a:t>Hasil pembelajaran Naive Bayes  adalah (</a:t>
            </a:r>
            <a:r>
              <a:rPr lang="id-ID" sz="1800" i="1" dirty="0" smtClean="0"/>
              <a:t>n</a:t>
            </a:r>
            <a:r>
              <a:rPr lang="id-ID" sz="1800" dirty="0" smtClean="0"/>
              <a:t> </a:t>
            </a:r>
            <a:r>
              <a:rPr lang="id-ID" sz="1800" dirty="0"/>
              <a:t>+ 1)</a:t>
            </a:r>
            <a:r>
              <a:rPr lang="id-ID" sz="1800" i="1" dirty="0"/>
              <a:t> </a:t>
            </a:r>
            <a:r>
              <a:rPr lang="id-ID" sz="1800" dirty="0"/>
              <a:t>matriks </a:t>
            </a:r>
            <a:r>
              <a:rPr lang="id-ID" sz="1800" dirty="0" smtClean="0"/>
              <a:t>yang dapat mengklasifikasikan </a:t>
            </a:r>
            <a:r>
              <a:rPr lang="id-ID" sz="1800" i="1" dirty="0"/>
              <a:t>tuple-tuple</a:t>
            </a:r>
            <a:r>
              <a:rPr lang="id-ID" sz="1800" dirty="0"/>
              <a:t> data baru yang belum pernah dipelajari oleh Naive Bayes.</a:t>
            </a:r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104664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115799"/>
              </p:ext>
            </p:extLst>
          </p:nvPr>
        </p:nvGraphicFramePr>
        <p:xfrm>
          <a:off x="4619354" y="149770"/>
          <a:ext cx="6621517" cy="3356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4" name="Equation" r:id="rId3" imgW="3479800" imgH="1765300" progId="Equation.3">
                  <p:embed/>
                </p:oleObj>
              </mc:Choice>
              <mc:Fallback>
                <p:oleObj name="Equation" r:id="rId3" imgW="3479800" imgH="1765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354" y="149770"/>
                        <a:ext cx="6621517" cy="33561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924740"/>
              </p:ext>
            </p:extLst>
          </p:nvPr>
        </p:nvGraphicFramePr>
        <p:xfrm>
          <a:off x="4587821" y="3527871"/>
          <a:ext cx="7558422" cy="326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5" name="Equation" r:id="rId5" imgW="4076700" imgH="1765300" progId="Equation.3">
                  <p:embed/>
                </p:oleObj>
              </mc:Choice>
              <mc:Fallback>
                <p:oleObj name="Equation" r:id="rId5" imgW="4076700" imgH="1765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21" y="3527871"/>
                        <a:ext cx="7558422" cy="3267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2219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438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800100" algn="l"/>
              </a:tabLst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259071"/>
              </p:ext>
            </p:extLst>
          </p:nvPr>
        </p:nvGraphicFramePr>
        <p:xfrm>
          <a:off x="110362" y="6396091"/>
          <a:ext cx="5943599" cy="350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1277788"/>
                <a:gridCol w="900703"/>
                <a:gridCol w="1012393"/>
                <a:gridCol w="1706586"/>
                <a:gridCol w="104612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H16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Lemah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Tinggi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Mahal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solidFill>
                            <a:srgbClr val="FF0000"/>
                          </a:solidFill>
                          <a:effectLst/>
                        </a:rPr>
                        <a:t>Tidak</a:t>
                      </a:r>
                      <a:endParaRPr lang="id-ID" sz="3600" spc="-3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6237890" y="6337721"/>
            <a:ext cx="1518744" cy="40990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983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dirty="0" smtClean="0">
                <a:solidFill>
                  <a:srgbClr val="FF0000"/>
                </a:solidFill>
              </a:rPr>
              <a:t>Hasil Pembelajaran </a:t>
            </a:r>
            <a:r>
              <a:rPr lang="id-ID" sz="2800" b="1" dirty="0">
                <a:solidFill>
                  <a:srgbClr val="FF0000"/>
                </a:solidFill>
              </a:rPr>
              <a:t>Naive </a:t>
            </a:r>
            <a:r>
              <a:rPr lang="id-ID" sz="2800" b="1" dirty="0" smtClean="0">
                <a:solidFill>
                  <a:srgbClr val="FF0000"/>
                </a:solidFill>
              </a:rPr>
              <a:t>Bayes?</a:t>
            </a:r>
            <a:endParaRPr lang="id-ID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421439"/>
              </p:ext>
            </p:extLst>
          </p:nvPr>
        </p:nvGraphicFramePr>
        <p:xfrm>
          <a:off x="633298" y="2318233"/>
          <a:ext cx="2882412" cy="10515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1112152"/>
                <a:gridCol w="1770260"/>
              </a:tblGrid>
              <a:tr h="3454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>
                          <a:effectLst/>
                        </a:rPr>
                        <a:t>Layak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>
                          <a:effectLst/>
                        </a:rPr>
                        <a:t>Probabilitas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70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8/14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54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6/14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347496"/>
              </p:ext>
            </p:extLst>
          </p:nvPr>
        </p:nvGraphicFramePr>
        <p:xfrm>
          <a:off x="3724860" y="2302387"/>
          <a:ext cx="4000243" cy="1752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1280701"/>
                <a:gridCol w="1359771"/>
                <a:gridCol w="1359771"/>
              </a:tblGrid>
              <a:tr h="3498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>
                          <a:effectLst/>
                        </a:rPr>
                        <a:t>Baterai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Probabilitas Layak =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498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Ya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Tidak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Kuat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1/6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Cukup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4/8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1/6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Lemah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4/6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298001"/>
              </p:ext>
            </p:extLst>
          </p:nvPr>
        </p:nvGraphicFramePr>
        <p:xfrm>
          <a:off x="7918489" y="2302387"/>
          <a:ext cx="3952945" cy="1752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1265557"/>
                <a:gridCol w="1343694"/>
                <a:gridCol w="1343694"/>
              </a:tblGrid>
              <a:tr h="3498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>
                          <a:effectLst/>
                        </a:rPr>
                        <a:t>Kamera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Probabilitas Layak =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498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Tidak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Tinggi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5/8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1/6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Sedang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2/6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Rendah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0/8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3/6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405227"/>
              </p:ext>
            </p:extLst>
          </p:nvPr>
        </p:nvGraphicFramePr>
        <p:xfrm>
          <a:off x="7296286" y="4194208"/>
          <a:ext cx="4606679" cy="2103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1919023"/>
                <a:gridCol w="1343828"/>
                <a:gridCol w="1343828"/>
              </a:tblGrid>
              <a:tr h="3493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>
                          <a:effectLst/>
                        </a:rPr>
                        <a:t>Harga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Probabilitas Layak =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4937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Sangat Murah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0/6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Murah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1/6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Mahal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3/6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Sangat Mahal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2/6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206962"/>
              </p:ext>
            </p:extLst>
          </p:nvPr>
        </p:nvGraphicFramePr>
        <p:xfrm>
          <a:off x="640289" y="5402850"/>
          <a:ext cx="6359612" cy="350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1367225"/>
                <a:gridCol w="963746"/>
                <a:gridCol w="1083254"/>
                <a:gridCol w="1826036"/>
                <a:gridCol w="111935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H16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Lemah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Tinggi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Mahal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solidFill>
                            <a:srgbClr val="FF0000"/>
                          </a:solidFill>
                          <a:effectLst/>
                        </a:rPr>
                        <a:t>Tidak</a:t>
                      </a:r>
                      <a:endParaRPr lang="id-ID" sz="3600" spc="-3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116125"/>
              </p:ext>
            </p:extLst>
          </p:nvPr>
        </p:nvGraphicFramePr>
        <p:xfrm>
          <a:off x="645549" y="5912622"/>
          <a:ext cx="6370118" cy="350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1367225"/>
                <a:gridCol w="963746"/>
                <a:gridCol w="1083254"/>
                <a:gridCol w="1820776"/>
                <a:gridCol w="113511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H17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Kuat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Rendah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Sangat Murah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0" spc="-30" dirty="0" smtClean="0">
                          <a:solidFill>
                            <a:srgbClr val="FF0000"/>
                          </a:solidFill>
                          <a:effectLst/>
                        </a:rPr>
                        <a:t>?</a:t>
                      </a:r>
                      <a:endParaRPr lang="id-ID" sz="3600" b="0" spc="-3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32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87683" y="2009553"/>
            <a:ext cx="11101916" cy="14095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</a:pPr>
            <a:r>
              <a:rPr lang="id-ID" sz="2800" dirty="0"/>
              <a:t>Metode pembelajaran </a:t>
            </a:r>
            <a:r>
              <a:rPr lang="id-ID" sz="2800" dirty="0" smtClean="0"/>
              <a:t>menggunakan </a:t>
            </a:r>
            <a:r>
              <a:rPr lang="id-ID" sz="2800" dirty="0"/>
              <a:t>teorema Bayes, </a:t>
            </a:r>
            <a:r>
              <a:rPr lang="id-ID" sz="2800" dirty="0" smtClean="0"/>
              <a:t>yang </a:t>
            </a:r>
            <a:r>
              <a:rPr lang="id-ID" sz="2800" smtClean="0"/>
              <a:t>ditemukan oleh Thomas </a:t>
            </a:r>
            <a:r>
              <a:rPr lang="id-ID" sz="2800" dirty="0"/>
              <a:t>Bayes pada abad </a:t>
            </a:r>
            <a:r>
              <a:rPr lang="id-ID" sz="2800" dirty="0" smtClean="0"/>
              <a:t>ke-18.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</a:pPr>
            <a:r>
              <a:rPr lang="id-ID" sz="2800" dirty="0" smtClean="0"/>
              <a:t>Dalam </a:t>
            </a:r>
            <a:r>
              <a:rPr lang="id-ID" sz="2800" dirty="0"/>
              <a:t>teorema Bayes, probabilitas </a:t>
            </a:r>
            <a:r>
              <a:rPr lang="id-ID" sz="2800" dirty="0" smtClean="0"/>
              <a:t>bersyarat </a:t>
            </a:r>
            <a:r>
              <a:rPr lang="id-ID" sz="2800" dirty="0"/>
              <a:t>dinyatakan </a:t>
            </a:r>
            <a:r>
              <a:rPr lang="id-ID" sz="2800" dirty="0" smtClean="0"/>
              <a:t>sebagai: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Naïve </a:t>
            </a: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Bayes</a:t>
            </a: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  <a:endParaRPr lang="id-ID" sz="2800" b="1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61573"/>
              </p:ext>
            </p:extLst>
          </p:nvPr>
        </p:nvGraphicFramePr>
        <p:xfrm>
          <a:off x="975950" y="3784600"/>
          <a:ext cx="4072300" cy="1202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4" imgW="1371600" imgH="406080" progId="Equation.3">
                  <p:embed/>
                </p:oleObj>
              </mc:Choice>
              <mc:Fallback>
                <p:oleObj name="Equation" r:id="rId4" imgW="1371600" imgH="4060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950" y="3784600"/>
                        <a:ext cx="4072300" cy="12027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242605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522304"/>
              </p:ext>
            </p:extLst>
          </p:nvPr>
        </p:nvGraphicFramePr>
        <p:xfrm>
          <a:off x="2538254" y="228600"/>
          <a:ext cx="6532166" cy="3239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9" name="Equation" r:id="rId3" imgW="3556000" imgH="1765300" progId="Equation.3">
                  <p:embed/>
                </p:oleObj>
              </mc:Choice>
              <mc:Fallback>
                <p:oleObj name="Equation" r:id="rId3" imgW="3556000" imgH="1765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254" y="228600"/>
                        <a:ext cx="6532166" cy="32398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85452"/>
              </p:ext>
            </p:extLst>
          </p:nvPr>
        </p:nvGraphicFramePr>
        <p:xfrm>
          <a:off x="2580290" y="3791602"/>
          <a:ext cx="6729405" cy="290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0" name="Equation" r:id="rId5" imgW="4076700" imgH="1765300" progId="Equation.3">
                  <p:embed/>
                </p:oleObj>
              </mc:Choice>
              <mc:Fallback>
                <p:oleObj name="Equation" r:id="rId5" imgW="4076700" imgH="1765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0290" y="3791602"/>
                        <a:ext cx="6729405" cy="2908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2219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3888828" y="3058462"/>
            <a:ext cx="1518744" cy="40990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ounded Rectangle 6"/>
          <p:cNvSpPr/>
          <p:nvPr/>
        </p:nvSpPr>
        <p:spPr>
          <a:xfrm>
            <a:off x="3904599" y="6321955"/>
            <a:ext cx="1518744" cy="40990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179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dirty="0" smtClean="0">
                <a:solidFill>
                  <a:srgbClr val="FF0000"/>
                </a:solidFill>
              </a:rPr>
              <a:t>Hasil Pembelajaran </a:t>
            </a:r>
            <a:r>
              <a:rPr lang="id-ID" sz="2800" b="1" dirty="0">
                <a:solidFill>
                  <a:srgbClr val="FF0000"/>
                </a:solidFill>
              </a:rPr>
              <a:t>Naive Bayes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968113"/>
              </p:ext>
            </p:extLst>
          </p:nvPr>
        </p:nvGraphicFramePr>
        <p:xfrm>
          <a:off x="633298" y="2318233"/>
          <a:ext cx="2882412" cy="10515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1112152"/>
                <a:gridCol w="1770260"/>
              </a:tblGrid>
              <a:tr h="3454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>
                          <a:effectLst/>
                        </a:rPr>
                        <a:t>Layak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>
                          <a:effectLst/>
                        </a:rPr>
                        <a:t>Probabilitas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70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8/14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54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6/14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350007"/>
              </p:ext>
            </p:extLst>
          </p:nvPr>
        </p:nvGraphicFramePr>
        <p:xfrm>
          <a:off x="3724860" y="2302387"/>
          <a:ext cx="4000243" cy="1752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1280701"/>
                <a:gridCol w="1359771"/>
                <a:gridCol w="1359771"/>
              </a:tblGrid>
              <a:tr h="3498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>
                          <a:effectLst/>
                        </a:rPr>
                        <a:t>Baterai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Probabilitas Layak =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498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Ya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Tidak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Kuat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1/6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Cukup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4/8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1/6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Lemah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4/6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304691"/>
              </p:ext>
            </p:extLst>
          </p:nvPr>
        </p:nvGraphicFramePr>
        <p:xfrm>
          <a:off x="7918489" y="2302387"/>
          <a:ext cx="3952945" cy="1752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1265557"/>
                <a:gridCol w="1343694"/>
                <a:gridCol w="1343694"/>
              </a:tblGrid>
              <a:tr h="3498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>
                          <a:effectLst/>
                        </a:rPr>
                        <a:t>Kamera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Probabilitas Layak =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4987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Tidak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Tinggi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5/8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1/6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Sedang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2/6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Rendah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0/8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3/6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814571"/>
              </p:ext>
            </p:extLst>
          </p:nvPr>
        </p:nvGraphicFramePr>
        <p:xfrm>
          <a:off x="7296286" y="4194208"/>
          <a:ext cx="4606679" cy="2103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1919023"/>
                <a:gridCol w="1343828"/>
                <a:gridCol w="1343828"/>
              </a:tblGrid>
              <a:tr h="3493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>
                          <a:effectLst/>
                        </a:rPr>
                        <a:t>Harga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Probabilitas Layak =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4937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Sangat Murah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0/6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Murah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1/6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Mahal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3/6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Sangat Mahal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2/8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2/6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189487"/>
              </p:ext>
            </p:extLst>
          </p:nvPr>
        </p:nvGraphicFramePr>
        <p:xfrm>
          <a:off x="645549" y="5912622"/>
          <a:ext cx="6370118" cy="350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1367225"/>
                <a:gridCol w="963746"/>
                <a:gridCol w="1083254"/>
                <a:gridCol w="1820776"/>
                <a:gridCol w="113511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H17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Kuat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Rendah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Sangat Murah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0" spc="-30" dirty="0" smtClean="0">
                          <a:solidFill>
                            <a:srgbClr val="FF0000"/>
                          </a:solidFill>
                          <a:effectLst/>
                        </a:rPr>
                        <a:t>?</a:t>
                      </a:r>
                      <a:endParaRPr lang="id-ID" sz="3600" b="0" spc="-3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88579" y="4294653"/>
            <a:ext cx="64428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 smtClean="0"/>
              <a:t>Gunakan </a:t>
            </a:r>
            <a:r>
              <a:rPr lang="id-ID" sz="2000" i="1" dirty="0"/>
              <a:t>Laplacian correction</a:t>
            </a:r>
            <a:r>
              <a:rPr lang="id-ID" sz="2000" dirty="0"/>
              <a:t>. Caranya? Anda bisa menambahkan satu tuple pura-pura untuk setiap atribut yang ada. Saya ulangi, </a:t>
            </a:r>
            <a:r>
              <a:rPr lang="id-ID" sz="2000" b="1" dirty="0"/>
              <a:t>satu tuple pura-pura untuk setiap atribut</a:t>
            </a:r>
            <a:r>
              <a:rPr lang="id-ID" sz="2000" dirty="0" smtClean="0"/>
              <a:t>. Perhatikan slide berikutnya.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07795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dirty="0" smtClean="0">
                <a:solidFill>
                  <a:srgbClr val="FF0000"/>
                </a:solidFill>
              </a:rPr>
              <a:t>Hasil Pembelajaran </a:t>
            </a:r>
            <a:r>
              <a:rPr lang="id-ID" sz="2800" b="1" dirty="0">
                <a:solidFill>
                  <a:srgbClr val="FF0000"/>
                </a:solidFill>
              </a:rPr>
              <a:t>Naive Bayes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688377"/>
              </p:ext>
            </p:extLst>
          </p:nvPr>
        </p:nvGraphicFramePr>
        <p:xfrm>
          <a:off x="633298" y="2318233"/>
          <a:ext cx="2882412" cy="10515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1112152"/>
                <a:gridCol w="1770260"/>
              </a:tblGrid>
              <a:tr h="3454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>
                          <a:effectLst/>
                        </a:rPr>
                        <a:t>Layak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>
                          <a:effectLst/>
                        </a:rPr>
                        <a:t>Probabilitas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70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9/16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54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7/16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18869"/>
              </p:ext>
            </p:extLst>
          </p:nvPr>
        </p:nvGraphicFramePr>
        <p:xfrm>
          <a:off x="3724860" y="2302389"/>
          <a:ext cx="4000243" cy="1752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1280701"/>
                <a:gridCol w="1359771"/>
                <a:gridCol w="1359771"/>
              </a:tblGrid>
              <a:tr h="3067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>
                          <a:effectLst/>
                        </a:rPr>
                        <a:t>Baterai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Probabilitas Layak =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730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Ya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Tidak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73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Kuat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4/11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2/9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73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Cukup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5/11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2/9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73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Lemah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2/11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5/9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540308"/>
              </p:ext>
            </p:extLst>
          </p:nvPr>
        </p:nvGraphicFramePr>
        <p:xfrm>
          <a:off x="7918489" y="2302389"/>
          <a:ext cx="3952945" cy="1752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1265557"/>
                <a:gridCol w="1343694"/>
                <a:gridCol w="1343694"/>
              </a:tblGrid>
              <a:tr h="3183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>
                          <a:effectLst/>
                        </a:rPr>
                        <a:t>Kamera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Probabilitas Layak =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833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Tidak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83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Tinggi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6/11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2/9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83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Sedang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4/11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3/9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83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Rendah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1/11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4/9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83422"/>
              </p:ext>
            </p:extLst>
          </p:nvPr>
        </p:nvGraphicFramePr>
        <p:xfrm>
          <a:off x="7296286" y="4194210"/>
          <a:ext cx="4606679" cy="2103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1919023"/>
                <a:gridCol w="1343828"/>
                <a:gridCol w="1343828"/>
              </a:tblGrid>
              <a:tr h="28368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>
                          <a:effectLst/>
                        </a:rPr>
                        <a:t>Harga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Probabilitas Layak =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836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6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Sangat Murah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4/12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1/10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6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Murah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2/12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2/10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6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Mahal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3/12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4/10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6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Sangat Mahal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3/12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3/10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188579"/>
              </p:ext>
            </p:extLst>
          </p:nvPr>
        </p:nvGraphicFramePr>
        <p:xfrm>
          <a:off x="645549" y="5928388"/>
          <a:ext cx="6370118" cy="350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1367225"/>
                <a:gridCol w="963746"/>
                <a:gridCol w="1083254"/>
                <a:gridCol w="1820776"/>
                <a:gridCol w="113511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H17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Kuat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Rendah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Sangat Murah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0" spc="-30" dirty="0" smtClean="0">
                          <a:solidFill>
                            <a:srgbClr val="FF0000"/>
                          </a:solidFill>
                          <a:effectLst/>
                        </a:rPr>
                        <a:t>?</a:t>
                      </a:r>
                      <a:endParaRPr lang="id-ID" sz="3600" b="0" spc="-3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88579" y="4294653"/>
            <a:ext cx="64428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b="1" dirty="0" smtClean="0"/>
              <a:t>Matriks probabilitas setelah penambahan satu </a:t>
            </a:r>
            <a:r>
              <a:rPr lang="id-ID" sz="2000" b="1" dirty="0"/>
              <a:t>tuple pura-pura untuk setiap atribut</a:t>
            </a:r>
            <a:r>
              <a:rPr lang="id-ID" sz="2000" dirty="0"/>
              <a:t>.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2205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420869"/>
              </p:ext>
            </p:extLst>
          </p:nvPr>
        </p:nvGraphicFramePr>
        <p:xfrm>
          <a:off x="2478503" y="132348"/>
          <a:ext cx="6352674" cy="3068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2" name="Equation" r:id="rId3" imgW="3644900" imgH="1765300" progId="Equation.3">
                  <p:embed/>
                </p:oleObj>
              </mc:Choice>
              <mc:Fallback>
                <p:oleObj name="Equation" r:id="rId3" imgW="3644900" imgH="1765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503" y="132348"/>
                        <a:ext cx="6352674" cy="30685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946042"/>
              </p:ext>
            </p:extLst>
          </p:nvPr>
        </p:nvGraphicFramePr>
        <p:xfrm>
          <a:off x="2502568" y="3449019"/>
          <a:ext cx="7385688" cy="319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3" name="Equation" r:id="rId5" imgW="4076700" imgH="1765300" progId="Equation.3">
                  <p:embed/>
                </p:oleObj>
              </mc:Choice>
              <mc:Fallback>
                <p:oleObj name="Equation" r:id="rId5" imgW="4076700" imgH="1765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2568" y="3449019"/>
                        <a:ext cx="7385688" cy="3192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2219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438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800100" algn="l"/>
              </a:tabLst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22686" y="2806246"/>
            <a:ext cx="1568669" cy="42568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12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545042" y="3167410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algn="ctr">
              <a:buSzPct val="25000"/>
            </a:pP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Naïve </a:t>
            </a: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Bayes untuk data Kontinu</a:t>
            </a:r>
            <a:endParaRPr lang="id-ID" sz="2800" b="1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959658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913231"/>
              </p:ext>
            </p:extLst>
          </p:nvPr>
        </p:nvGraphicFramePr>
        <p:xfrm>
          <a:off x="851338" y="614902"/>
          <a:ext cx="10610192" cy="5257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2070729"/>
                <a:gridCol w="1518707"/>
                <a:gridCol w="1660313"/>
                <a:gridCol w="2356061"/>
                <a:gridCol w="3004382"/>
              </a:tblGrid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 smtClean="0">
                          <a:effectLst/>
                        </a:rPr>
                        <a:t>Handphone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>
                          <a:effectLst/>
                        </a:rPr>
                        <a:t>Baterai</a:t>
                      </a:r>
                      <a:endParaRPr lang="id-ID" sz="3600" b="1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>
                          <a:effectLst/>
                        </a:rPr>
                        <a:t>Kamera</a:t>
                      </a:r>
                      <a:endParaRPr lang="id-ID" sz="3600" b="1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smtClean="0">
                          <a:effectLst/>
                        </a:rPr>
                        <a:t>Harga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 smtClean="0">
                          <a:effectLst/>
                        </a:rPr>
                        <a:t>Layak (Direkomendasikan)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1,2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H2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27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13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H3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H4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23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10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H6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20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7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3,5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H7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22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7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10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H8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24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8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H9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21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4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H10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13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0,8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12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10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12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H12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14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H13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H14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14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Tidak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9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634856"/>
              </p:ext>
            </p:extLst>
          </p:nvPr>
        </p:nvGraphicFramePr>
        <p:xfrm>
          <a:off x="850497" y="3311261"/>
          <a:ext cx="10626812" cy="350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2089504"/>
                <a:gridCol w="1472874"/>
                <a:gridCol w="1655517"/>
                <a:gridCol w="2367658"/>
                <a:gridCol w="304125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28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4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2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solidFill>
                            <a:srgbClr val="FF0000"/>
                          </a:solidFill>
                          <a:effectLst/>
                        </a:rPr>
                        <a:t>?</a:t>
                      </a:r>
                      <a:endParaRPr lang="id-ID" sz="3600" spc="-3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49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155421"/>
              </p:ext>
            </p:extLst>
          </p:nvPr>
        </p:nvGraphicFramePr>
        <p:xfrm>
          <a:off x="960438" y="874713"/>
          <a:ext cx="10261600" cy="322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7" name="Equation" r:id="rId3" imgW="1828800" imgH="571320" progId="Equation.3">
                  <p:embed/>
                </p:oleObj>
              </mc:Choice>
              <mc:Fallback>
                <p:oleObj name="Equation" r:id="rId3" imgW="1828800" imgH="571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874713"/>
                        <a:ext cx="10261600" cy="322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660605"/>
              </p:ext>
            </p:extLst>
          </p:nvPr>
        </p:nvGraphicFramePr>
        <p:xfrm>
          <a:off x="2485013" y="5330442"/>
          <a:ext cx="7285038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8" name="Equation" r:id="rId5" imgW="1663560" imgH="203040" progId="Equation.3">
                  <p:embed/>
                </p:oleObj>
              </mc:Choice>
              <mc:Fallback>
                <p:oleObj name="Equation" r:id="rId5" imgW="16635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85013" y="5330442"/>
                        <a:ext cx="7285038" cy="887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232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9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798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262782"/>
              </p:ext>
            </p:extLst>
          </p:nvPr>
        </p:nvGraphicFramePr>
        <p:xfrm>
          <a:off x="851338" y="236518"/>
          <a:ext cx="10610192" cy="5257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2070729"/>
                <a:gridCol w="1518707"/>
                <a:gridCol w="1660313"/>
                <a:gridCol w="2356061"/>
                <a:gridCol w="3004382"/>
              </a:tblGrid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 smtClean="0">
                          <a:effectLst/>
                        </a:rPr>
                        <a:t>Handphone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>
                          <a:effectLst/>
                        </a:rPr>
                        <a:t>Baterai</a:t>
                      </a:r>
                      <a:endParaRPr lang="id-ID" sz="3600" b="1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>
                          <a:effectLst/>
                        </a:rPr>
                        <a:t>Kamera</a:t>
                      </a:r>
                      <a:endParaRPr lang="id-ID" sz="3600" b="1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smtClean="0">
                          <a:effectLst/>
                        </a:rPr>
                        <a:t>Harga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 smtClean="0">
                          <a:effectLst/>
                        </a:rPr>
                        <a:t>Layak (Direkomendasikan)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1,2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H2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27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13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H3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H4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23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10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H6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20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7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3,5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H7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22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7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10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H8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24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8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H9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21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4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H10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13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0,8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12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10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12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H12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14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H13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H14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14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Tidak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398700"/>
              </p:ext>
            </p:extLst>
          </p:nvPr>
        </p:nvGraphicFramePr>
        <p:xfrm>
          <a:off x="4177820" y="5624298"/>
          <a:ext cx="3922602" cy="1233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6" name="Equation" r:id="rId3" imgW="1828800" imgH="571320" progId="Equation.3">
                  <p:embed/>
                </p:oleObj>
              </mc:Choice>
              <mc:Fallback>
                <p:oleObj name="Equation" r:id="rId3" imgW="1828800" imgH="57132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7820" y="5624298"/>
                        <a:ext cx="3922602" cy="12337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774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87683" y="2009553"/>
            <a:ext cx="11101916" cy="47581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</a:pPr>
            <a:endParaRPr lang="id-ID" sz="2800" dirty="0" smtClean="0"/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</a:pPr>
            <a:endParaRPr lang="id-ID" sz="2800" dirty="0"/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</a:pPr>
            <a:endParaRPr lang="id-ID" sz="2800" dirty="0" smtClean="0"/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</a:pPr>
            <a:r>
              <a:rPr lang="id-ID" sz="2800" i="1" dirty="0" smtClean="0"/>
              <a:t>X</a:t>
            </a:r>
            <a:r>
              <a:rPr lang="id-ID" sz="2800" dirty="0" smtClean="0"/>
              <a:t> = </a:t>
            </a:r>
            <a:r>
              <a:rPr lang="id-ID" sz="2800" dirty="0"/>
              <a:t>bukti</a:t>
            </a:r>
            <a:r>
              <a:rPr lang="id-ID" sz="2800"/>
              <a:t>, </a:t>
            </a:r>
            <a:r>
              <a:rPr lang="id-ID" sz="2800" i="1" smtClean="0"/>
              <a:t>H</a:t>
            </a:r>
            <a:r>
              <a:rPr lang="id-ID" sz="2800" smtClean="0"/>
              <a:t> = hipotesis</a:t>
            </a:r>
            <a:endParaRPr lang="id-ID" sz="2800" dirty="0" smtClean="0"/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</a:pPr>
            <a:r>
              <a:rPr lang="id-ID" sz="2800" i="1" smtClean="0"/>
              <a:t>P</a:t>
            </a:r>
            <a:r>
              <a:rPr lang="id-ID" sz="2800" smtClean="0"/>
              <a:t>(</a:t>
            </a:r>
            <a:r>
              <a:rPr lang="id-ID" sz="2800" i="1" smtClean="0"/>
              <a:t>H</a:t>
            </a:r>
            <a:r>
              <a:rPr lang="id-ID" sz="2800" smtClean="0"/>
              <a:t>|</a:t>
            </a:r>
            <a:r>
              <a:rPr lang="id-ID" sz="2800" i="1" smtClean="0"/>
              <a:t>X</a:t>
            </a:r>
            <a:r>
              <a:rPr lang="id-ID" sz="2800" dirty="0" smtClean="0"/>
              <a:t>) = probabilitas </a:t>
            </a:r>
            <a:r>
              <a:rPr lang="id-ID" sz="2800" i="1" smtClean="0"/>
              <a:t>posterior</a:t>
            </a:r>
            <a:r>
              <a:rPr lang="id-ID" sz="2800" smtClean="0"/>
              <a:t> </a:t>
            </a:r>
            <a:r>
              <a:rPr lang="id-ID" sz="2800" i="1" smtClean="0"/>
              <a:t>H</a:t>
            </a:r>
            <a:r>
              <a:rPr lang="id-ID" sz="2800" smtClean="0"/>
              <a:t> </a:t>
            </a:r>
            <a:r>
              <a:rPr lang="id-ID" sz="2800" dirty="0"/>
              <a:t>dengan syarat </a:t>
            </a:r>
            <a:r>
              <a:rPr lang="id-ID" sz="2800" i="1" dirty="0" smtClean="0"/>
              <a:t>X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</a:pPr>
            <a:r>
              <a:rPr lang="id-ID" sz="2800" i="1" smtClean="0"/>
              <a:t>P</a:t>
            </a:r>
            <a:r>
              <a:rPr lang="id-ID" sz="2800" smtClean="0"/>
              <a:t>(</a:t>
            </a:r>
            <a:r>
              <a:rPr lang="id-ID" sz="2800" i="1" smtClean="0"/>
              <a:t>X</a:t>
            </a:r>
            <a:r>
              <a:rPr lang="id-ID" sz="2800" smtClean="0"/>
              <a:t>|</a:t>
            </a:r>
            <a:r>
              <a:rPr lang="id-ID" sz="2800" i="1" smtClean="0"/>
              <a:t>H</a:t>
            </a:r>
            <a:r>
              <a:rPr lang="id-ID" sz="2800" smtClean="0"/>
              <a:t>) </a:t>
            </a:r>
            <a:r>
              <a:rPr lang="id-ID" sz="2800" dirty="0" smtClean="0"/>
              <a:t>= </a:t>
            </a:r>
            <a:r>
              <a:rPr lang="id-ID" sz="2800" dirty="0"/>
              <a:t>probabilitas </a:t>
            </a:r>
            <a:r>
              <a:rPr lang="id-ID" sz="2800" dirty="0" smtClean="0"/>
              <a:t>posterior </a:t>
            </a:r>
            <a:r>
              <a:rPr lang="id-ID" sz="2800" i="1" dirty="0"/>
              <a:t>X</a:t>
            </a:r>
            <a:r>
              <a:rPr lang="id-ID" sz="2800" dirty="0"/>
              <a:t> dengan </a:t>
            </a:r>
            <a:r>
              <a:rPr lang="id-ID" sz="2800"/>
              <a:t>syarat </a:t>
            </a:r>
            <a:r>
              <a:rPr lang="id-ID" sz="2800" i="1" smtClean="0"/>
              <a:t>H</a:t>
            </a:r>
            <a:endParaRPr lang="id-ID" sz="2800" dirty="0" smtClean="0"/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</a:pPr>
            <a:r>
              <a:rPr lang="id-ID" sz="2800" i="1" smtClean="0"/>
              <a:t>P</a:t>
            </a:r>
            <a:r>
              <a:rPr lang="id-ID" sz="2800" smtClean="0"/>
              <a:t>(</a:t>
            </a:r>
            <a:r>
              <a:rPr lang="id-ID" sz="2800" i="1" smtClean="0"/>
              <a:t>H</a:t>
            </a:r>
            <a:r>
              <a:rPr lang="id-ID" sz="2800" smtClean="0"/>
              <a:t>) </a:t>
            </a:r>
            <a:r>
              <a:rPr lang="id-ID" sz="2800" dirty="0" smtClean="0"/>
              <a:t>= probabilitas </a:t>
            </a:r>
            <a:r>
              <a:rPr lang="id-ID" sz="2800" i="1"/>
              <a:t>prior</a:t>
            </a:r>
            <a:r>
              <a:rPr lang="id-ID" sz="2800"/>
              <a:t> </a:t>
            </a:r>
            <a:r>
              <a:rPr lang="id-ID" sz="2800" smtClean="0"/>
              <a:t>hipotesis </a:t>
            </a:r>
            <a:r>
              <a:rPr lang="id-ID" sz="2800" i="1" smtClean="0"/>
              <a:t>H</a:t>
            </a:r>
            <a:endParaRPr lang="id-ID" sz="2800" dirty="0" smtClean="0"/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</a:pPr>
            <a:r>
              <a:rPr lang="id-ID" sz="2800" i="1" dirty="0" smtClean="0"/>
              <a:t>P</a:t>
            </a:r>
            <a:r>
              <a:rPr lang="id-ID" sz="2800" dirty="0" smtClean="0"/>
              <a:t>(</a:t>
            </a:r>
            <a:r>
              <a:rPr lang="id-ID" sz="2800" i="1" dirty="0" smtClean="0"/>
              <a:t>X</a:t>
            </a:r>
            <a:r>
              <a:rPr lang="id-ID" sz="2800" dirty="0"/>
              <a:t>)</a:t>
            </a:r>
            <a:r>
              <a:rPr lang="id-ID" sz="2800" dirty="0" smtClean="0"/>
              <a:t> = </a:t>
            </a:r>
            <a:r>
              <a:rPr lang="id-ID" sz="2800" dirty="0"/>
              <a:t>probabilitas </a:t>
            </a:r>
            <a:r>
              <a:rPr lang="id-ID" sz="2800" i="1" dirty="0"/>
              <a:t>prior</a:t>
            </a:r>
            <a:r>
              <a:rPr lang="id-ID" sz="2800" dirty="0"/>
              <a:t> bukti </a:t>
            </a:r>
            <a:r>
              <a:rPr lang="id-ID" sz="2800" i="1" dirty="0"/>
              <a:t>X</a:t>
            </a:r>
            <a:endParaRPr lang="id-ID" sz="2800" dirty="0" smtClean="0"/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</a:pPr>
            <a:endParaRPr sz="2400" dirty="0">
              <a:sym typeface="Verdana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Naïve </a:t>
            </a: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Bayes</a:t>
            </a: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  <a:endParaRPr lang="id-ID" sz="2800" b="1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152125"/>
              </p:ext>
            </p:extLst>
          </p:nvPr>
        </p:nvGraphicFramePr>
        <p:xfrm>
          <a:off x="518750" y="2146300"/>
          <a:ext cx="4072300" cy="1202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4" imgW="1371600" imgH="406080" progId="Equation.3">
                  <p:embed/>
                </p:oleObj>
              </mc:Choice>
              <mc:Fallback>
                <p:oleObj name="Equation" r:id="rId4" imgW="13716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750" y="2146300"/>
                        <a:ext cx="4072300" cy="12027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709877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98518"/>
              </p:ext>
            </p:extLst>
          </p:nvPr>
        </p:nvGraphicFramePr>
        <p:xfrm>
          <a:off x="851338" y="141922"/>
          <a:ext cx="10610192" cy="6659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2070729"/>
                <a:gridCol w="1518707"/>
                <a:gridCol w="1660313"/>
                <a:gridCol w="2356061"/>
                <a:gridCol w="3004382"/>
              </a:tblGrid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smtClean="0">
                          <a:effectLst/>
                        </a:rPr>
                        <a:t>Handphone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>
                          <a:effectLst/>
                        </a:rPr>
                        <a:t>Baterai</a:t>
                      </a:r>
                      <a:endParaRPr lang="id-ID" sz="3600" b="1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>
                          <a:effectLst/>
                        </a:rPr>
                        <a:t>Kamera</a:t>
                      </a:r>
                      <a:endParaRPr lang="id-ID" sz="3600" b="1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smtClean="0">
                          <a:effectLst/>
                        </a:rPr>
                        <a:t>Harga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  <a:defRPr/>
                      </a:pPr>
                      <a:r>
                        <a:rPr lang="id-ID" sz="2000" b="1" spc="-30" dirty="0" smtClean="0">
                          <a:effectLst/>
                        </a:rPr>
                        <a:t>Layak (Direkomendasikan)</a:t>
                      </a:r>
                      <a:endParaRPr lang="id-ID" sz="3600" b="1" spc="-3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1,2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H2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27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13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H3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H4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23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10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H6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20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7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3,5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H7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22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7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10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H8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24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8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H9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21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4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H10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13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0,8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12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10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12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H12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14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H13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3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Tidak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H14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15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3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14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Tidak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Rata-rata C</a:t>
                      </a:r>
                      <a:r>
                        <a:rPr lang="id-ID" sz="2000" b="1" kern="1200" spc="-3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id-ID" sz="2000" b="1" kern="1200" spc="-3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endParaRPr lang="id-ID" sz="2000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489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  <a:defRPr/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 C</a:t>
                      </a:r>
                      <a:r>
                        <a:rPr lang="id-ID" sz="2000" b="1" kern="1200" spc="-3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endParaRPr lang="id-ID" sz="2000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489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  <a:defRPr/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Rata-rata C</a:t>
                      </a:r>
                      <a:r>
                        <a:rPr lang="id-ID" sz="2000" b="1" kern="1200" spc="-3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endParaRPr lang="id-ID" sz="2000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489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 C</a:t>
                      </a:r>
                      <a:r>
                        <a:rPr lang="id-ID" sz="2000" b="1" kern="1200" spc="-3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id-ID" sz="2000" b="1" kern="1200" spc="-3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endParaRPr lang="id-ID" sz="2000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417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dirty="0" smtClean="0">
                <a:solidFill>
                  <a:srgbClr val="FF0000"/>
                </a:solidFill>
              </a:rPr>
              <a:t>Hasil Pembelajaran </a:t>
            </a:r>
            <a:r>
              <a:rPr lang="id-ID" sz="2800" b="1" dirty="0">
                <a:solidFill>
                  <a:srgbClr val="FF0000"/>
                </a:solidFill>
              </a:rPr>
              <a:t>Naive </a:t>
            </a:r>
            <a:r>
              <a:rPr lang="id-ID" sz="2800" b="1" dirty="0" smtClean="0">
                <a:solidFill>
                  <a:srgbClr val="FF0000"/>
                </a:solidFill>
              </a:rPr>
              <a:t>Bayes?</a:t>
            </a:r>
            <a:endParaRPr lang="id-ID" sz="2800" b="1" dirty="0">
              <a:solidFill>
                <a:srgbClr val="FF0000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95"/>
          <a:stretch/>
        </p:blipFill>
        <p:spPr bwMode="auto">
          <a:xfrm>
            <a:off x="393477" y="2112579"/>
            <a:ext cx="11543339" cy="3673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66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dirty="0" smtClean="0">
                <a:solidFill>
                  <a:srgbClr val="FF0000"/>
                </a:solidFill>
              </a:rPr>
              <a:t>Hasil Pembelajaran </a:t>
            </a:r>
            <a:r>
              <a:rPr lang="id-ID" sz="2800" b="1" dirty="0">
                <a:solidFill>
                  <a:srgbClr val="FF0000"/>
                </a:solidFill>
              </a:rPr>
              <a:t>Naive </a:t>
            </a:r>
            <a:r>
              <a:rPr lang="id-ID" sz="2800" b="1" dirty="0" smtClean="0">
                <a:solidFill>
                  <a:srgbClr val="FF0000"/>
                </a:solidFill>
              </a:rPr>
              <a:t>Bayes?</a:t>
            </a:r>
            <a:endParaRPr lang="id-ID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828291"/>
              </p:ext>
            </p:extLst>
          </p:nvPr>
        </p:nvGraphicFramePr>
        <p:xfrm>
          <a:off x="603692" y="2322293"/>
          <a:ext cx="11110090" cy="35139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2528612"/>
                <a:gridCol w="1777931"/>
                <a:gridCol w="1517167"/>
                <a:gridCol w="1517167"/>
                <a:gridCol w="3769213"/>
              </a:tblGrid>
              <a:tr h="287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 dirty="0" smtClean="0">
                          <a:effectLst/>
                        </a:rPr>
                        <a:t>Handphone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 dirty="0">
                          <a:effectLst/>
                        </a:rPr>
                        <a:t>Baterai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 dirty="0">
                          <a:effectLst/>
                        </a:rPr>
                        <a:t>Kamera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 smtClean="0">
                          <a:effectLst/>
                        </a:rPr>
                        <a:t>Harga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b="1" spc="-30" dirty="0" smtClean="0">
                          <a:effectLst/>
                        </a:rPr>
                        <a:t>Layak (Direkomendasikan)</a:t>
                      </a:r>
                      <a:endParaRPr lang="id-ID" sz="3600" b="1" spc="-3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287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smtClean="0">
                          <a:effectLst/>
                        </a:rPr>
                        <a:t>H1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dirty="0">
                          <a:effectLst/>
                        </a:rPr>
                        <a:t>26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8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1,2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dirty="0">
                          <a:effectLst/>
                        </a:rPr>
                        <a:t>Ya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smtClean="0">
                          <a:effectLst/>
                        </a:rPr>
                        <a:t>H2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27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13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15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Ya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smtClean="0">
                          <a:effectLst/>
                        </a:rPr>
                        <a:t>H3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28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5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6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Ya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smtClean="0">
                          <a:effectLst/>
                        </a:rPr>
                        <a:t>H5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23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10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1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Ya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smtClean="0">
                          <a:effectLst/>
                        </a:rPr>
                        <a:t>H6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20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dirty="0">
                          <a:effectLst/>
                        </a:rPr>
                        <a:t>7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3,5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Ya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smtClean="0">
                          <a:effectLst/>
                        </a:rPr>
                        <a:t>H7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22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7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10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Ya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smtClean="0">
                          <a:effectLst/>
                        </a:rPr>
                        <a:t>H8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24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8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dirty="0">
                          <a:effectLst/>
                        </a:rPr>
                        <a:t>2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Ya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smtClean="0">
                          <a:effectLst/>
                        </a:rPr>
                        <a:t>H10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16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dirty="0">
                          <a:effectLst/>
                        </a:rPr>
                        <a:t>13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0,8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Ya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2517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 dirty="0">
                          <a:effectLst/>
                        </a:rPr>
                        <a:t>Rata-rata C</a:t>
                      </a:r>
                      <a:r>
                        <a:rPr lang="id-ID" sz="2000" b="1" u="none" strike="noStrike" baseline="-25000" dirty="0">
                          <a:effectLst/>
                        </a:rPr>
                        <a:t>1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 dirty="0">
                          <a:effectLst/>
                        </a:rPr>
                        <a:t>23.2500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>
                          <a:effectLst/>
                        </a:rPr>
                        <a:t>8.8750</a:t>
                      </a:r>
                      <a:endParaRPr lang="id-ID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 dirty="0">
                          <a:effectLst/>
                        </a:rPr>
                        <a:t>6.8000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2000" u="none" strike="noStrike" dirty="0">
                          <a:effectLst/>
                        </a:rPr>
                        <a:t> 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42517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 dirty="0" smtClean="0">
                          <a:effectLst/>
                        </a:rPr>
                        <a:t>STD </a:t>
                      </a:r>
                      <a:r>
                        <a:rPr lang="id-ID" sz="2000" b="1" u="none" strike="noStrike" dirty="0">
                          <a:effectLst/>
                        </a:rPr>
                        <a:t>C</a:t>
                      </a:r>
                      <a:r>
                        <a:rPr lang="id-ID" sz="2000" b="1" u="none" strike="noStrike" baseline="-25000" dirty="0">
                          <a:effectLst/>
                        </a:rPr>
                        <a:t>1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 dirty="0">
                          <a:effectLst/>
                        </a:rPr>
                        <a:t>3.9551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 dirty="0">
                          <a:effectLst/>
                        </a:rPr>
                        <a:t>2.9001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 dirty="0">
                          <a:effectLst/>
                        </a:rPr>
                        <a:t>5.8052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2000" u="none" strike="noStrike" dirty="0">
                          <a:effectLst/>
                        </a:rPr>
                        <a:t> 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2995448" y="5092262"/>
            <a:ext cx="5108028" cy="81980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189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dirty="0" smtClean="0">
                <a:solidFill>
                  <a:srgbClr val="FF0000"/>
                </a:solidFill>
              </a:rPr>
              <a:t>Hasil Pembelajaran </a:t>
            </a:r>
            <a:r>
              <a:rPr lang="id-ID" sz="2800" b="1" dirty="0">
                <a:solidFill>
                  <a:srgbClr val="FF0000"/>
                </a:solidFill>
              </a:rPr>
              <a:t>Naive </a:t>
            </a:r>
            <a:r>
              <a:rPr lang="id-ID" sz="2800" b="1" dirty="0" smtClean="0">
                <a:solidFill>
                  <a:srgbClr val="FF0000"/>
                </a:solidFill>
              </a:rPr>
              <a:t>Bayes?</a:t>
            </a:r>
            <a:endParaRPr lang="id-ID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55681"/>
              </p:ext>
            </p:extLst>
          </p:nvPr>
        </p:nvGraphicFramePr>
        <p:xfrm>
          <a:off x="587925" y="2270121"/>
          <a:ext cx="11141622" cy="30743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2535789"/>
                <a:gridCol w="1782977"/>
                <a:gridCol w="1521473"/>
                <a:gridCol w="1521473"/>
                <a:gridCol w="3779910"/>
              </a:tblGrid>
              <a:tr h="327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 dirty="0" smtClean="0">
                          <a:effectLst/>
                        </a:rPr>
                        <a:t>Handphone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>
                          <a:effectLst/>
                        </a:rPr>
                        <a:t>Baterai</a:t>
                      </a:r>
                      <a:endParaRPr lang="id-ID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>
                          <a:effectLst/>
                        </a:rPr>
                        <a:t>Kamera</a:t>
                      </a:r>
                      <a:endParaRPr lang="id-ID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 smtClean="0">
                          <a:effectLst/>
                        </a:rPr>
                        <a:t>Harga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b="1" spc="-30" dirty="0" smtClean="0">
                          <a:effectLst/>
                        </a:rPr>
                        <a:t>Layak (Direkomendasikan)</a:t>
                      </a:r>
                      <a:endParaRPr lang="id-ID" sz="3600" b="1" spc="-3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27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smtClean="0">
                          <a:effectLst/>
                        </a:rPr>
                        <a:t>H4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25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2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5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dirty="0">
                          <a:effectLst/>
                        </a:rPr>
                        <a:t>Tidak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7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smtClean="0">
                          <a:effectLst/>
                        </a:rPr>
                        <a:t>H9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21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3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4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Tidak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7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smtClean="0">
                          <a:effectLst/>
                        </a:rPr>
                        <a:t>H11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dirty="0">
                          <a:effectLst/>
                        </a:rPr>
                        <a:t>12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10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12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Tidak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7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smtClean="0">
                          <a:effectLst/>
                        </a:rPr>
                        <a:t>H12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14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5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5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Tidak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7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smtClean="0">
                          <a:effectLst/>
                        </a:rPr>
                        <a:t>H13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18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5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3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Tidak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7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smtClean="0">
                          <a:effectLst/>
                        </a:rPr>
                        <a:t>H14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15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3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14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>
                          <a:effectLst/>
                        </a:rPr>
                        <a:t>Tidak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01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 dirty="0">
                          <a:effectLst/>
                        </a:rPr>
                        <a:t>Rata-rata C</a:t>
                      </a:r>
                      <a:r>
                        <a:rPr lang="id-ID" sz="2000" b="1" u="none" strike="noStrike" baseline="-25000" dirty="0">
                          <a:effectLst/>
                        </a:rPr>
                        <a:t>2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 dirty="0">
                          <a:effectLst/>
                        </a:rPr>
                        <a:t>17.5000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>
                          <a:effectLst/>
                        </a:rPr>
                        <a:t>4.6667</a:t>
                      </a:r>
                      <a:endParaRPr lang="id-ID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>
                          <a:effectLst/>
                        </a:rPr>
                        <a:t>7.1667</a:t>
                      </a:r>
                      <a:endParaRPr lang="id-ID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2000" b="1" u="none" strike="noStrike" dirty="0">
                          <a:effectLst/>
                        </a:rPr>
                        <a:t> 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901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>
                          <a:effectLst/>
                        </a:rPr>
                        <a:t>STD C</a:t>
                      </a:r>
                      <a:r>
                        <a:rPr lang="id-ID" sz="2000" b="1" u="none" strike="noStrike" baseline="-25000">
                          <a:effectLst/>
                        </a:rPr>
                        <a:t>2</a:t>
                      </a:r>
                      <a:endParaRPr lang="id-ID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 dirty="0">
                          <a:effectLst/>
                        </a:rPr>
                        <a:t>4.8477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 dirty="0">
                          <a:effectLst/>
                        </a:rPr>
                        <a:t>2.8752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b="1" u="none" strike="noStrike" dirty="0">
                          <a:effectLst/>
                        </a:rPr>
                        <a:t>4.6224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2000" b="1" u="none" strike="noStrike" dirty="0">
                          <a:effectLst/>
                        </a:rPr>
                        <a:t> 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995448" y="4556218"/>
            <a:ext cx="5108028" cy="81980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911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5574"/>
              </p:ext>
            </p:extLst>
          </p:nvPr>
        </p:nvGraphicFramePr>
        <p:xfrm>
          <a:off x="755901" y="599509"/>
          <a:ext cx="10626812" cy="350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2089504"/>
                <a:gridCol w="1472874"/>
                <a:gridCol w="1655517"/>
                <a:gridCol w="2367658"/>
                <a:gridCol w="304125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28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4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2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solidFill>
                            <a:srgbClr val="FF0000"/>
                          </a:solidFill>
                          <a:effectLst/>
                        </a:rPr>
                        <a:t>?</a:t>
                      </a:r>
                      <a:endParaRPr lang="id-ID" sz="3600" spc="-3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297114"/>
              </p:ext>
            </p:extLst>
          </p:nvPr>
        </p:nvGraphicFramePr>
        <p:xfrm>
          <a:off x="750641" y="610015"/>
          <a:ext cx="10626812" cy="350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2089504"/>
                <a:gridCol w="1472874"/>
                <a:gridCol w="1655517"/>
                <a:gridCol w="2367658"/>
                <a:gridCol w="304125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28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4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2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solidFill>
                            <a:srgbClr val="FF0000"/>
                          </a:solidFill>
                          <a:effectLst/>
                        </a:rPr>
                        <a:t>Ya</a:t>
                      </a:r>
                      <a:endParaRPr lang="id-ID" sz="3600" spc="-3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052308"/>
              </p:ext>
            </p:extLst>
          </p:nvPr>
        </p:nvGraphicFramePr>
        <p:xfrm>
          <a:off x="63038" y="1529256"/>
          <a:ext cx="6005753" cy="5076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7" name="Equation" r:id="rId3" imgW="3327400" imgH="2806700" progId="Equation.3">
                  <p:embed/>
                </p:oleObj>
              </mc:Choice>
              <mc:Fallback>
                <p:oleObj name="Equation" r:id="rId3" imgW="3327400" imgH="28067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38" y="1529256"/>
                        <a:ext cx="6005753" cy="50764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0" y="28098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122449"/>
              </p:ext>
            </p:extLst>
          </p:nvPr>
        </p:nvGraphicFramePr>
        <p:xfrm>
          <a:off x="5906798" y="1557337"/>
          <a:ext cx="6158598" cy="5032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8" name="Equation" r:id="rId5" imgW="3441700" imgH="2806700" progId="Equation.3">
                  <p:embed/>
                </p:oleObj>
              </mc:Choice>
              <mc:Fallback>
                <p:oleObj name="Equation" r:id="rId5" imgW="3441700" imgH="28067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6798" y="1557337"/>
                        <a:ext cx="6158598" cy="50326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33"/>
          <p:cNvSpPr>
            <a:spLocks noChangeArrowheads="1"/>
          </p:cNvSpPr>
          <p:nvPr/>
        </p:nvSpPr>
        <p:spPr bwMode="auto">
          <a:xfrm>
            <a:off x="152400" y="2962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Rounded Rectangle 7"/>
          <p:cNvSpPr/>
          <p:nvPr/>
        </p:nvSpPr>
        <p:spPr>
          <a:xfrm>
            <a:off x="1954925" y="6180083"/>
            <a:ext cx="1686910" cy="47294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586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Image result for continuous naive bay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73" r="43104"/>
          <a:stretch/>
        </p:blipFill>
        <p:spPr bwMode="auto">
          <a:xfrm>
            <a:off x="1319049" y="-16074"/>
            <a:ext cx="9553903" cy="6850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8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711372"/>
              </p:ext>
            </p:extLst>
          </p:nvPr>
        </p:nvGraphicFramePr>
        <p:xfrm>
          <a:off x="346841" y="141922"/>
          <a:ext cx="11540358" cy="66298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2027216"/>
                <a:gridCol w="1486794"/>
                <a:gridCol w="1625423"/>
                <a:gridCol w="1625423"/>
                <a:gridCol w="1918066"/>
                <a:gridCol w="2857436"/>
              </a:tblGrid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 smtClean="0">
                          <a:effectLst/>
                        </a:rPr>
                        <a:t>Tuple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 smtClean="0">
                          <a:effectLst/>
                          <a:latin typeface="+mn-lt"/>
                          <a:ea typeface="+mn-ea"/>
                        </a:rPr>
                        <a:t>x1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 smtClean="0">
                          <a:effectLst/>
                          <a:latin typeface="+mn-lt"/>
                          <a:ea typeface="Times New Roman"/>
                        </a:rPr>
                        <a:t>X2</a:t>
                      </a:r>
                      <a:endParaRPr lang="id-ID" sz="2000" b="1" spc="-3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 smtClean="0">
                          <a:effectLst/>
                        </a:rPr>
                        <a:t>...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 smtClean="0">
                          <a:effectLst/>
                        </a:rPr>
                        <a:t>x1000000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 smtClean="0">
                          <a:effectLst/>
                        </a:rPr>
                        <a:t>Kelas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T00000000001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26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523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 smtClean="0">
                          <a:effectLst/>
                        </a:rPr>
                        <a:t>...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1,2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T00000000002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27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715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smtClean="0">
                          <a:effectLst/>
                        </a:rPr>
                        <a:t>...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15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T00000000003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28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546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smtClean="0">
                          <a:effectLst/>
                        </a:rPr>
                        <a:t>...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6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T00000000004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25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235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 smtClean="0">
                          <a:effectLst/>
                        </a:rPr>
                        <a:t>...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0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T00000000005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23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321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 smtClean="0">
                          <a:effectLst/>
                        </a:rPr>
                        <a:t>...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T00000000006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20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350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 smtClean="0">
                          <a:effectLst/>
                        </a:rPr>
                        <a:t>...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3,5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T00000000007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22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810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smtClean="0">
                          <a:effectLst/>
                        </a:rPr>
                        <a:t>...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10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T00000000008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24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632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smtClean="0">
                          <a:effectLst/>
                        </a:rPr>
                        <a:t>...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2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T00000000009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21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408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smtClean="0">
                          <a:effectLst/>
                        </a:rPr>
                        <a:t>...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4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0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T00000000010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16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108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smtClean="0">
                          <a:effectLst/>
                        </a:rPr>
                        <a:t>...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0,8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T00000000011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12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912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smtClean="0">
                          <a:effectLst/>
                        </a:rPr>
                        <a:t>...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12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0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T00000000012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14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705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smtClean="0">
                          <a:effectLst/>
                        </a:rPr>
                        <a:t>...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0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...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...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...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 smtClean="0">
                          <a:effectLst/>
                        </a:rPr>
                        <a:t>...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...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...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H1000000000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15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154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 smtClean="0">
                          <a:effectLst/>
                        </a:rPr>
                        <a:t>...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14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0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Rata-rata C</a:t>
                      </a:r>
                      <a:r>
                        <a:rPr lang="id-ID" sz="2000" b="1" kern="1200" spc="-3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id-ID" sz="2000" b="1" kern="1200" spc="-3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endParaRPr lang="id-ID" sz="2000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489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  <a:defRPr/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 C</a:t>
                      </a:r>
                      <a:r>
                        <a:rPr lang="id-ID" sz="2000" b="1" kern="1200" spc="-3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endParaRPr lang="id-ID" sz="2000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489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  <a:defRPr/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Rata-rata C</a:t>
                      </a:r>
                      <a:r>
                        <a:rPr lang="id-ID" sz="2000" b="1" kern="1200" spc="-3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endParaRPr lang="id-ID" sz="2000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489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 C</a:t>
                      </a:r>
                      <a:r>
                        <a:rPr lang="id-ID" sz="2000" b="1" kern="1200" spc="-3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id-ID" sz="2000" b="1" kern="1200" spc="-3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id-ID" sz="20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endParaRPr lang="id-ID" sz="2000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056032"/>
              </p:ext>
            </p:extLst>
          </p:nvPr>
        </p:nvGraphicFramePr>
        <p:xfrm>
          <a:off x="2595563" y="1377050"/>
          <a:ext cx="6737350" cy="233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0" name="Equation" r:id="rId3" imgW="1485720" imgH="507960" progId="Equation.3">
                  <p:embed/>
                </p:oleObj>
              </mc:Choice>
              <mc:Fallback>
                <p:oleObj name="Equation" r:id="rId3" imgW="148572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5563" y="1377050"/>
                        <a:ext cx="6737350" cy="2338388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9"/>
          <p:cNvSpPr>
            <a:spLocks noChangeArrowheads="1"/>
          </p:cNvSpPr>
          <p:nvPr/>
        </p:nvSpPr>
        <p:spPr bwMode="auto">
          <a:xfrm>
            <a:off x="2617076" y="3977800"/>
            <a:ext cx="6716115" cy="181588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 dalam bahasa pemrograman komputer, tipe data </a:t>
            </a:r>
            <a:r>
              <a:rPr kumimoji="0" lang="id-ID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real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atau </a:t>
            </a:r>
            <a:r>
              <a:rPr kumimoji="0" lang="id-ID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floating point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d-ID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tidak dapat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merepresentasian bilangan</a:t>
            </a:r>
            <a:r>
              <a:rPr kumimoji="0" lang="id-ID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d-ID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</a:t>
            </a:r>
            <a:r>
              <a:rPr kumimoji="0" lang="id-ID" sz="28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-1325</a:t>
            </a:r>
            <a:r>
              <a:rPr kumimoji="0" lang="id-ID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Bagaimana solusinya?</a:t>
            </a:r>
            <a:endParaRPr kumimoji="0" lang="id-ID" sz="40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0" y="0"/>
          <a:ext cx="4191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Equation" r:id="rId5" imgW="418918" imgH="215806" progId="Equation.3">
                  <p:embed/>
                </p:oleObj>
              </mc:Choice>
              <mc:Fallback>
                <p:oleObj name="Equation" r:id="rId5" imgW="418918" imgH="215806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191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644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670164"/>
              </p:ext>
            </p:extLst>
          </p:nvPr>
        </p:nvGraphicFramePr>
        <p:xfrm>
          <a:off x="561008" y="455613"/>
          <a:ext cx="6638925" cy="159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6" name="Equation" r:id="rId3" imgW="1701720" imgH="419040" progId="Equation.3">
                  <p:embed/>
                </p:oleObj>
              </mc:Choice>
              <mc:Fallback>
                <p:oleObj name="Equation" r:id="rId3" imgW="1701720" imgH="419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008" y="455613"/>
                        <a:ext cx="6638925" cy="1598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233180"/>
              </p:ext>
            </p:extLst>
          </p:nvPr>
        </p:nvGraphicFramePr>
        <p:xfrm>
          <a:off x="582613" y="2619375"/>
          <a:ext cx="11350625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7" name="Equation" r:id="rId5" imgW="2946240" imgH="431640" progId="Equation.3">
                  <p:embed/>
                </p:oleObj>
              </mc:Choice>
              <mc:Fallback>
                <p:oleObj name="Equation" r:id="rId5" imgW="29462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2619375"/>
                        <a:ext cx="11350625" cy="1636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546836"/>
              </p:ext>
            </p:extLst>
          </p:nvPr>
        </p:nvGraphicFramePr>
        <p:xfrm>
          <a:off x="560388" y="4648200"/>
          <a:ext cx="11352212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8" name="Equation" r:id="rId7" imgW="2946240" imgH="431640" progId="Equation.3">
                  <p:embed/>
                </p:oleObj>
              </mc:Choice>
              <mc:Fallback>
                <p:oleObj name="Equation" r:id="rId7" imgW="29462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4648200"/>
                        <a:ext cx="11352212" cy="163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8671034" y="4997636"/>
            <a:ext cx="3263463" cy="81980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74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87683" y="2009553"/>
            <a:ext cx="11101916" cy="40564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id-ID" sz="2400" dirty="0"/>
              <a:t>Misalkan </a:t>
            </a:r>
            <a:r>
              <a:rPr lang="id-ID" sz="2400" i="1"/>
              <a:t>D</a:t>
            </a:r>
            <a:r>
              <a:rPr lang="id-ID" sz="2400"/>
              <a:t> </a:t>
            </a:r>
            <a:r>
              <a:rPr lang="id-ID" sz="2400" smtClean="0"/>
              <a:t>adalah himpunan </a:t>
            </a:r>
            <a:r>
              <a:rPr lang="id-ID" sz="2400"/>
              <a:t>data </a:t>
            </a:r>
            <a:r>
              <a:rPr lang="id-ID" sz="2400" smtClean="0"/>
              <a:t>latih </a:t>
            </a:r>
            <a:r>
              <a:rPr lang="id-ID" sz="2400" dirty="0"/>
              <a:t>(</a:t>
            </a:r>
            <a:r>
              <a:rPr lang="id-ID" sz="2400" i="1" dirty="0"/>
              <a:t>training set</a:t>
            </a:r>
            <a:r>
              <a:rPr lang="id-ID" sz="2400" dirty="0"/>
              <a:t>) yang </a:t>
            </a:r>
            <a:r>
              <a:rPr lang="id-ID" sz="2400"/>
              <a:t>berisi </a:t>
            </a:r>
            <a:r>
              <a:rPr lang="id-ID" sz="2400" smtClean="0"/>
              <a:t>sejumlah </a:t>
            </a:r>
            <a:r>
              <a:rPr lang="id-ID" sz="2400" dirty="0"/>
              <a:t>tuple beserta label kelasnya. Setiap tuple </a:t>
            </a:r>
            <a:r>
              <a:rPr lang="id-ID" sz="2400" dirty="0" smtClean="0"/>
              <a:t>berdimensi </a:t>
            </a:r>
            <a:r>
              <a:rPr lang="id-ID" sz="2400" i="1" dirty="0"/>
              <a:t>n</a:t>
            </a:r>
            <a:r>
              <a:rPr lang="id-ID" sz="2400" dirty="0"/>
              <a:t> yang dinyatakan sebagai </a:t>
            </a:r>
            <a:r>
              <a:rPr lang="id-ID" sz="2400" i="1" dirty="0"/>
              <a:t>X</a:t>
            </a:r>
            <a:r>
              <a:rPr lang="id-ID" sz="2400" dirty="0"/>
              <a:t> = (</a:t>
            </a:r>
            <a:r>
              <a:rPr lang="id-ID" sz="2400" i="1" dirty="0"/>
              <a:t>x</a:t>
            </a:r>
            <a:r>
              <a:rPr lang="id-ID" sz="2400" baseline="-25000" dirty="0"/>
              <a:t>1</a:t>
            </a:r>
            <a:r>
              <a:rPr lang="id-ID" sz="2400" dirty="0"/>
              <a:t>, </a:t>
            </a:r>
            <a:r>
              <a:rPr lang="id-ID" sz="2400" i="1" dirty="0"/>
              <a:t>x</a:t>
            </a:r>
            <a:r>
              <a:rPr lang="id-ID" sz="2400" baseline="-25000" dirty="0"/>
              <a:t>2</a:t>
            </a:r>
            <a:r>
              <a:rPr lang="id-ID" sz="2400" dirty="0"/>
              <a:t>, . . . , </a:t>
            </a:r>
            <a:r>
              <a:rPr lang="id-ID" sz="2400" i="1" dirty="0"/>
              <a:t>x</a:t>
            </a:r>
            <a:r>
              <a:rPr lang="id-ID" sz="2400" i="1" baseline="-25000" dirty="0"/>
              <a:t>n</a:t>
            </a:r>
            <a:r>
              <a:rPr lang="id-ID" sz="2400" dirty="0"/>
              <a:t>) yang didapat dari</a:t>
            </a:r>
            <a:r>
              <a:rPr lang="id-ID" sz="2400" i="1" dirty="0"/>
              <a:t> n</a:t>
            </a:r>
            <a:r>
              <a:rPr lang="id-ID" sz="2400" dirty="0"/>
              <a:t> atribut </a:t>
            </a:r>
            <a:r>
              <a:rPr lang="id-ID" sz="2400" i="1" dirty="0"/>
              <a:t>A</a:t>
            </a:r>
            <a:r>
              <a:rPr lang="id-ID" sz="2400" baseline="-25000" dirty="0"/>
              <a:t>1</a:t>
            </a:r>
            <a:r>
              <a:rPr lang="id-ID" sz="2400" dirty="0"/>
              <a:t>, </a:t>
            </a:r>
            <a:r>
              <a:rPr lang="id-ID" sz="2400" i="1" dirty="0"/>
              <a:t>A</a:t>
            </a:r>
            <a:r>
              <a:rPr lang="id-ID" sz="2400" baseline="-25000" dirty="0"/>
              <a:t>2</a:t>
            </a:r>
            <a:r>
              <a:rPr lang="id-ID" sz="2400" dirty="0"/>
              <a:t>, . . . , </a:t>
            </a:r>
            <a:r>
              <a:rPr lang="id-ID" sz="2400" i="1" dirty="0" smtClean="0"/>
              <a:t>A</a:t>
            </a:r>
            <a:r>
              <a:rPr lang="id-ID" sz="2400" i="1" baseline="-25000" dirty="0" smtClean="0"/>
              <a:t>n</a:t>
            </a:r>
            <a:endParaRPr lang="id-ID" sz="2400" dirty="0"/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id-ID" sz="2400" dirty="0"/>
              <a:t>Misalkan terdapat </a:t>
            </a:r>
            <a:r>
              <a:rPr lang="id-ID" sz="2400" i="1" dirty="0"/>
              <a:t>m</a:t>
            </a:r>
            <a:r>
              <a:rPr lang="id-ID" sz="2400" dirty="0"/>
              <a:t> kelas, yaitu </a:t>
            </a:r>
            <a:r>
              <a:rPr lang="id-ID" sz="2400" i="1" dirty="0"/>
              <a:t>C</a:t>
            </a:r>
            <a:r>
              <a:rPr lang="id-ID" sz="2400" baseline="-25000" dirty="0"/>
              <a:t>1</a:t>
            </a:r>
            <a:r>
              <a:rPr lang="id-ID" sz="2400" dirty="0"/>
              <a:t>, </a:t>
            </a:r>
            <a:r>
              <a:rPr lang="id-ID" sz="2400" i="1" dirty="0"/>
              <a:t>C</a:t>
            </a:r>
            <a:r>
              <a:rPr lang="id-ID" sz="2400" baseline="-25000" dirty="0"/>
              <a:t>2</a:t>
            </a:r>
            <a:r>
              <a:rPr lang="id-ID" sz="2400" dirty="0"/>
              <a:t>, . . . , </a:t>
            </a:r>
            <a:r>
              <a:rPr lang="id-ID" sz="2400" i="1" dirty="0"/>
              <a:t>C</a:t>
            </a:r>
            <a:r>
              <a:rPr lang="id-ID" sz="2400" i="1" baseline="-25000" dirty="0"/>
              <a:t>m</a:t>
            </a:r>
            <a:r>
              <a:rPr lang="id-ID" sz="2400" dirty="0"/>
              <a:t>. </a:t>
            </a:r>
            <a:r>
              <a:rPr lang="id-ID" sz="2400"/>
              <a:t>Untuk </a:t>
            </a:r>
            <a:r>
              <a:rPr lang="id-ID" sz="2400" smtClean="0"/>
              <a:t>sebuah </a:t>
            </a:r>
            <a:r>
              <a:rPr lang="id-ID" sz="2400" dirty="0"/>
              <a:t>tuple masukan </a:t>
            </a:r>
            <a:r>
              <a:rPr lang="id-ID" sz="2400" i="1" dirty="0"/>
              <a:t>X</a:t>
            </a:r>
            <a:r>
              <a:rPr lang="id-ID" sz="2400" dirty="0"/>
              <a:t>, </a:t>
            </a:r>
            <a:r>
              <a:rPr lang="id-ID" sz="2400" i="1" dirty="0"/>
              <a:t>Naïve Bayes</a:t>
            </a:r>
            <a:r>
              <a:rPr lang="id-ID" sz="2400" dirty="0"/>
              <a:t> </a:t>
            </a:r>
            <a:r>
              <a:rPr lang="id-ID" sz="2400" i="1" dirty="0"/>
              <a:t>classifier</a:t>
            </a:r>
            <a:r>
              <a:rPr lang="id-ID" sz="2400" dirty="0"/>
              <a:t> </a:t>
            </a:r>
            <a:r>
              <a:rPr lang="id-ID" sz="2400"/>
              <a:t>memprediksi </a:t>
            </a:r>
            <a:r>
              <a:rPr lang="id-ID" sz="2400" smtClean="0"/>
              <a:t>bahwa </a:t>
            </a:r>
            <a:r>
              <a:rPr lang="id-ID" sz="2400" dirty="0"/>
              <a:t>tuple </a:t>
            </a:r>
            <a:r>
              <a:rPr lang="id-ID" sz="2400" i="1" dirty="0"/>
              <a:t>X</a:t>
            </a:r>
            <a:r>
              <a:rPr lang="id-ID" sz="2400" dirty="0"/>
              <a:t> termasuk ke dalam kelas </a:t>
            </a:r>
            <a:r>
              <a:rPr lang="id-ID" sz="2400" i="1" dirty="0"/>
              <a:t>C</a:t>
            </a:r>
            <a:r>
              <a:rPr lang="id-ID" sz="2400" i="1" baseline="-25000" dirty="0"/>
              <a:t>i</a:t>
            </a:r>
            <a:r>
              <a:rPr lang="id-ID" sz="2400" dirty="0"/>
              <a:t> jika </a:t>
            </a:r>
            <a:r>
              <a:rPr lang="id-ID" sz="2400"/>
              <a:t>dan </a:t>
            </a:r>
            <a:r>
              <a:rPr lang="id-ID" sz="2400" smtClean="0"/>
              <a:t>hanya </a:t>
            </a:r>
            <a:r>
              <a:rPr lang="id-ID" sz="2400" dirty="0" smtClean="0"/>
              <a:t>jika                             untuk                       . </a:t>
            </a:r>
            <a:r>
              <a:rPr lang="id-ID" sz="2400" dirty="0"/>
              <a:t>Dengan kata lain, Naïve Bayes classifier bekerja dengan cara </a:t>
            </a:r>
            <a:r>
              <a:rPr lang="id-ID" sz="2400" dirty="0" smtClean="0"/>
              <a:t>memaksimalkan </a:t>
            </a:r>
            <a:r>
              <a:rPr lang="id-ID" sz="2400" i="1" dirty="0" smtClean="0"/>
              <a:t>P</a:t>
            </a:r>
            <a:r>
              <a:rPr lang="id-ID" sz="2400" dirty="0" smtClean="0"/>
              <a:t>(</a:t>
            </a:r>
            <a:r>
              <a:rPr lang="id-ID" sz="2400" i="1" dirty="0" smtClean="0"/>
              <a:t>C</a:t>
            </a:r>
            <a:r>
              <a:rPr lang="id-ID" sz="2400" i="1" baseline="-25000" dirty="0" smtClean="0"/>
              <a:t>i</a:t>
            </a:r>
            <a:r>
              <a:rPr lang="id-ID" sz="2400" dirty="0"/>
              <a:t>|</a:t>
            </a:r>
            <a:r>
              <a:rPr lang="id-ID" sz="2400" i="1" dirty="0" smtClean="0"/>
              <a:t>X</a:t>
            </a:r>
            <a:r>
              <a:rPr lang="id-ID" sz="2400" dirty="0" smtClean="0"/>
              <a:t>). </a:t>
            </a:r>
            <a:r>
              <a:rPr lang="id-ID" sz="2400" dirty="0"/>
              <a:t>Kelas </a:t>
            </a:r>
            <a:r>
              <a:rPr lang="id-ID" sz="2400" i="1" dirty="0"/>
              <a:t>C</a:t>
            </a:r>
            <a:r>
              <a:rPr lang="id-ID" sz="2400" i="1" baseline="-25000" dirty="0"/>
              <a:t>i</a:t>
            </a:r>
            <a:r>
              <a:rPr lang="id-ID" sz="2400" dirty="0"/>
              <a:t> yang membuat  </a:t>
            </a:r>
            <a:r>
              <a:rPr lang="id-ID" sz="2400" i="1" dirty="0"/>
              <a:t>P</a:t>
            </a:r>
            <a:r>
              <a:rPr lang="id-ID" sz="2400" dirty="0"/>
              <a:t>(</a:t>
            </a:r>
            <a:r>
              <a:rPr lang="id-ID" sz="2400" i="1" dirty="0"/>
              <a:t>C</a:t>
            </a:r>
            <a:r>
              <a:rPr lang="id-ID" sz="2400" i="1" baseline="-25000" dirty="0"/>
              <a:t>i</a:t>
            </a:r>
            <a:r>
              <a:rPr lang="id-ID" sz="2400" dirty="0"/>
              <a:t>|</a:t>
            </a:r>
            <a:r>
              <a:rPr lang="id-ID" sz="2400" i="1" dirty="0"/>
              <a:t>X</a:t>
            </a:r>
            <a:r>
              <a:rPr lang="id-ID" sz="2400" dirty="0" smtClean="0"/>
              <a:t>) bernilai </a:t>
            </a:r>
            <a:r>
              <a:rPr lang="id-ID" sz="2400" dirty="0"/>
              <a:t>maksimum disebut </a:t>
            </a:r>
            <a:r>
              <a:rPr lang="id-ID" sz="2400" i="1" dirty="0"/>
              <a:t>maximum </a:t>
            </a:r>
            <a:r>
              <a:rPr lang="id-ID" sz="2400" i="1"/>
              <a:t>posteriori </a:t>
            </a:r>
            <a:r>
              <a:rPr lang="id-ID" sz="2400" i="1" smtClean="0"/>
              <a:t>hypothesis</a:t>
            </a:r>
            <a:r>
              <a:rPr lang="id-ID" sz="2400" dirty="0"/>
              <a:t>. Dengan teorema Bayes, </a:t>
            </a:r>
            <a:r>
              <a:rPr lang="id-ID" sz="2400" i="1" dirty="0"/>
              <a:t>P</a:t>
            </a:r>
            <a:r>
              <a:rPr lang="id-ID" sz="2400" dirty="0"/>
              <a:t>(</a:t>
            </a:r>
            <a:r>
              <a:rPr lang="id-ID" sz="2400" i="1" dirty="0"/>
              <a:t>C</a:t>
            </a:r>
            <a:r>
              <a:rPr lang="id-ID" sz="2400" i="1" baseline="-25000" dirty="0"/>
              <a:t>i</a:t>
            </a:r>
            <a:r>
              <a:rPr lang="id-ID" sz="2400" dirty="0"/>
              <a:t>|</a:t>
            </a:r>
            <a:r>
              <a:rPr lang="id-ID" sz="2400" i="1" dirty="0"/>
              <a:t>X</a:t>
            </a:r>
            <a:r>
              <a:rPr lang="id-ID" sz="2400" dirty="0"/>
              <a:t>)</a:t>
            </a:r>
            <a:r>
              <a:rPr lang="id-ID" sz="2400" dirty="0" smtClean="0"/>
              <a:t> </a:t>
            </a:r>
            <a:r>
              <a:rPr lang="id-ID" sz="2400" dirty="0"/>
              <a:t>diestimasi menggunakan </a:t>
            </a:r>
            <a:r>
              <a:rPr lang="id-ID" sz="2400" dirty="0" smtClean="0"/>
              <a:t>formula: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  <a:buFont typeface="+mj-lt"/>
              <a:buAutoNum type="arabicPeriod"/>
            </a:pPr>
            <a:endParaRPr lang="id-ID" sz="2400" dirty="0" smtClean="0"/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Naïve </a:t>
            </a: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Bayes</a:t>
            </a: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  <a:endParaRPr lang="id-ID" sz="2800" b="1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647846"/>
              </p:ext>
            </p:extLst>
          </p:nvPr>
        </p:nvGraphicFramePr>
        <p:xfrm>
          <a:off x="5715000" y="3810000"/>
          <a:ext cx="2235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" name="Equation" r:id="rId4" imgW="1256755" imgH="253890" progId="Equation.3">
                  <p:embed/>
                </p:oleObj>
              </mc:Choice>
              <mc:Fallback>
                <p:oleObj name="Equation" r:id="rId4" imgW="1256755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810000"/>
                        <a:ext cx="22352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211792"/>
              </p:ext>
            </p:extLst>
          </p:nvPr>
        </p:nvGraphicFramePr>
        <p:xfrm>
          <a:off x="8926700" y="3826000"/>
          <a:ext cx="1840039" cy="413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" name="Equation" r:id="rId6" imgW="787320" imgH="177480" progId="Equation.3">
                  <p:embed/>
                </p:oleObj>
              </mc:Choice>
              <mc:Fallback>
                <p:oleObj name="Equation" r:id="rId6" imgW="78732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6700" y="3826000"/>
                        <a:ext cx="1840039" cy="4134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629052"/>
              </p:ext>
            </p:extLst>
          </p:nvPr>
        </p:nvGraphicFramePr>
        <p:xfrm>
          <a:off x="5738644" y="5265715"/>
          <a:ext cx="3074276" cy="85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" name="Equation" r:id="rId8" imgW="1638300" imgH="457200" progId="Equation.3">
                  <p:embed/>
                </p:oleObj>
              </mc:Choice>
              <mc:Fallback>
                <p:oleObj name="Equation" r:id="rId8" imgW="16383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8644" y="5265715"/>
                        <a:ext cx="3074276" cy="857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06047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87683" y="2009553"/>
            <a:ext cx="11101916" cy="40564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  <a:buFont typeface="+mj-lt"/>
              <a:buAutoNum type="arabicPeriod" startAt="3"/>
            </a:pPr>
            <a:r>
              <a:rPr lang="id-ID" sz="2400" dirty="0" smtClean="0"/>
              <a:t>Mengingat </a:t>
            </a:r>
            <a:r>
              <a:rPr lang="id-ID" sz="2400" i="1" dirty="0"/>
              <a:t>P</a:t>
            </a:r>
            <a:r>
              <a:rPr lang="id-ID" sz="2400" dirty="0"/>
              <a:t>(</a:t>
            </a:r>
            <a:r>
              <a:rPr lang="id-ID" sz="2400" i="1" dirty="0"/>
              <a:t>X</a:t>
            </a:r>
            <a:r>
              <a:rPr lang="id-ID" sz="2400" dirty="0"/>
              <a:t>) bernilai sama untuk semua kelas (artinya, tuple </a:t>
            </a:r>
            <a:r>
              <a:rPr lang="id-ID" sz="2400" i="1" dirty="0"/>
              <a:t>X</a:t>
            </a:r>
            <a:r>
              <a:rPr lang="id-ID" sz="2400" dirty="0"/>
              <a:t> memiliki probabilitas yang sama untuk masuk ke dalam kelas manapun), maka </a:t>
            </a:r>
            <a:r>
              <a:rPr lang="id-ID" sz="2400" dirty="0" smtClean="0"/>
              <a:t>hanya  </a:t>
            </a:r>
            <a:r>
              <a:rPr lang="id-ID" sz="2400" i="1" dirty="0"/>
              <a:t>P</a:t>
            </a:r>
            <a:r>
              <a:rPr lang="id-ID" sz="2400" dirty="0"/>
              <a:t>(</a:t>
            </a:r>
            <a:r>
              <a:rPr lang="id-ID" sz="2400" i="1" dirty="0"/>
              <a:t>X</a:t>
            </a:r>
            <a:r>
              <a:rPr lang="id-ID" sz="2400" dirty="0"/>
              <a:t>|</a:t>
            </a:r>
            <a:r>
              <a:rPr lang="id-ID" sz="2400" i="1" dirty="0"/>
              <a:t>C</a:t>
            </a:r>
            <a:r>
              <a:rPr lang="id-ID" sz="2400" i="1" baseline="-25000" dirty="0"/>
              <a:t>i</a:t>
            </a:r>
            <a:r>
              <a:rPr lang="id-ID" sz="2400" dirty="0" smtClean="0"/>
              <a:t>) </a:t>
            </a:r>
            <a:r>
              <a:rPr lang="id-ID" sz="2400" i="1" dirty="0" smtClean="0"/>
              <a:t>P</a:t>
            </a:r>
            <a:r>
              <a:rPr lang="id-ID" sz="2400" dirty="0" smtClean="0"/>
              <a:t>(</a:t>
            </a:r>
            <a:r>
              <a:rPr lang="id-ID" sz="2400" i="1" dirty="0" smtClean="0"/>
              <a:t>C</a:t>
            </a:r>
            <a:r>
              <a:rPr lang="id-ID" sz="2400" i="1" baseline="-25000" dirty="0" smtClean="0"/>
              <a:t>i</a:t>
            </a:r>
            <a:r>
              <a:rPr lang="id-ID" sz="2400" dirty="0" smtClean="0"/>
              <a:t>) yang </a:t>
            </a:r>
            <a:r>
              <a:rPr lang="id-ID" sz="2400" dirty="0"/>
              <a:t>perlu </a:t>
            </a:r>
            <a:r>
              <a:rPr lang="id-ID" sz="2400" dirty="0" smtClean="0"/>
              <a:t>dimaksimalkan.Jika </a:t>
            </a:r>
            <a:r>
              <a:rPr lang="id-ID" sz="2400" dirty="0"/>
              <a:t>probabilitas </a:t>
            </a:r>
            <a:r>
              <a:rPr lang="id-ID" sz="2400" i="1" dirty="0"/>
              <a:t>prior</a:t>
            </a:r>
            <a:r>
              <a:rPr lang="id-ID" sz="2400" dirty="0"/>
              <a:t> untuk setiap kelas tidak </a:t>
            </a:r>
            <a:r>
              <a:rPr lang="id-ID" sz="2400" dirty="0" smtClean="0"/>
              <a:t>diketahui</a:t>
            </a:r>
            <a:r>
              <a:rPr lang="id-ID" sz="2400" dirty="0"/>
              <a:t>, maka probabilitas setiap kelas biasanya diasumsikan sama, </a:t>
            </a:r>
            <a:r>
              <a:rPr lang="id-ID" sz="2400" i="1" dirty="0"/>
              <a:t>P</a:t>
            </a:r>
            <a:r>
              <a:rPr lang="id-ID" sz="2400" dirty="0"/>
              <a:t>(</a:t>
            </a:r>
            <a:r>
              <a:rPr lang="id-ID" sz="2400" i="1" dirty="0"/>
              <a:t>C</a:t>
            </a:r>
            <a:r>
              <a:rPr lang="id-ID" sz="2400" baseline="-25000" dirty="0"/>
              <a:t>1</a:t>
            </a:r>
            <a:r>
              <a:rPr lang="id-ID" sz="2400" dirty="0"/>
              <a:t>) = </a:t>
            </a:r>
            <a:r>
              <a:rPr lang="id-ID" sz="2400" i="1" dirty="0"/>
              <a:t>P</a:t>
            </a:r>
            <a:r>
              <a:rPr lang="id-ID" sz="2400" dirty="0"/>
              <a:t>(</a:t>
            </a:r>
            <a:r>
              <a:rPr lang="id-ID" sz="2400" i="1" dirty="0"/>
              <a:t>C</a:t>
            </a:r>
            <a:r>
              <a:rPr lang="id-ID" sz="2400" baseline="-25000" dirty="0"/>
              <a:t>2</a:t>
            </a:r>
            <a:r>
              <a:rPr lang="id-ID" sz="2400" dirty="0"/>
              <a:t>) = ... = </a:t>
            </a:r>
            <a:r>
              <a:rPr lang="id-ID" sz="2400" i="1" dirty="0"/>
              <a:t>P</a:t>
            </a:r>
            <a:r>
              <a:rPr lang="id-ID" sz="2400" dirty="0"/>
              <a:t>(</a:t>
            </a:r>
            <a:r>
              <a:rPr lang="id-ID" sz="2400" i="1" dirty="0"/>
              <a:t>C</a:t>
            </a:r>
            <a:r>
              <a:rPr lang="id-ID" sz="2400" i="1" baseline="-25000" dirty="0"/>
              <a:t>m</a:t>
            </a:r>
            <a:r>
              <a:rPr lang="id-ID" sz="2400" dirty="0"/>
              <a:t>). Dengan demikian, </a:t>
            </a:r>
            <a:r>
              <a:rPr lang="id-ID" sz="2400" i="1" dirty="0"/>
              <a:t>Naïve Bayes</a:t>
            </a:r>
            <a:r>
              <a:rPr lang="id-ID" sz="2400" dirty="0"/>
              <a:t> </a:t>
            </a:r>
            <a:r>
              <a:rPr lang="id-ID" sz="2400" i="1" dirty="0"/>
              <a:t>classifier</a:t>
            </a:r>
            <a:r>
              <a:rPr lang="id-ID" sz="2400" dirty="0"/>
              <a:t> </a:t>
            </a:r>
            <a:r>
              <a:rPr lang="id-ID" sz="2400" dirty="0" smtClean="0"/>
              <a:t>hanya </a:t>
            </a:r>
            <a:r>
              <a:rPr lang="id-ID" sz="2400" dirty="0"/>
              <a:t>memaksimalkan </a:t>
            </a:r>
            <a:r>
              <a:rPr lang="id-ID" sz="2400" b="1" i="1" dirty="0"/>
              <a:t>P</a:t>
            </a:r>
            <a:r>
              <a:rPr lang="id-ID" sz="2400" b="1" dirty="0"/>
              <a:t>(</a:t>
            </a:r>
            <a:r>
              <a:rPr lang="id-ID" sz="2400" b="1" i="1" dirty="0"/>
              <a:t>X</a:t>
            </a:r>
            <a:r>
              <a:rPr lang="id-ID" sz="2400" b="1" dirty="0"/>
              <a:t>|</a:t>
            </a:r>
            <a:r>
              <a:rPr lang="id-ID" sz="2400" b="1" i="1" dirty="0"/>
              <a:t>C</a:t>
            </a:r>
            <a:r>
              <a:rPr lang="id-ID" sz="2400" b="1" i="1" baseline="-25000" dirty="0"/>
              <a:t>i</a:t>
            </a:r>
            <a:r>
              <a:rPr lang="id-ID" sz="2400" b="1" dirty="0" smtClean="0"/>
              <a:t>)</a:t>
            </a:r>
            <a:endParaRPr lang="id-ID" sz="2400" dirty="0"/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  <a:buFont typeface="+mj-lt"/>
              <a:buAutoNum type="arabicPeriod" startAt="4"/>
            </a:pPr>
            <a:r>
              <a:rPr lang="id-ID" sz="2400" dirty="0"/>
              <a:t>Jika </a:t>
            </a:r>
            <a:r>
              <a:rPr lang="id-ID" sz="2400" dirty="0" smtClean="0"/>
              <a:t>Anda berhadapan </a:t>
            </a:r>
            <a:r>
              <a:rPr lang="id-ID" sz="2400" dirty="0"/>
              <a:t>dengan </a:t>
            </a:r>
            <a:r>
              <a:rPr lang="id-ID" sz="2400" dirty="0" smtClean="0"/>
              <a:t>himpunan </a:t>
            </a:r>
            <a:r>
              <a:rPr lang="id-ID" sz="2400" dirty="0"/>
              <a:t>data yang memiliki sangat banyak atribut, Anda dapat mereduksi kompleksitas </a:t>
            </a:r>
            <a:r>
              <a:rPr lang="id-ID" sz="2400" dirty="0" smtClean="0"/>
              <a:t>penghitungan </a:t>
            </a:r>
            <a:r>
              <a:rPr lang="id-ID" sz="2400" dirty="0"/>
              <a:t>dengan asumsi </a:t>
            </a:r>
            <a:r>
              <a:rPr lang="id-ID" sz="2400" b="1" dirty="0"/>
              <a:t>naif </a:t>
            </a:r>
            <a:r>
              <a:rPr lang="id-ID" sz="2400" dirty="0"/>
              <a:t>tentang independensi bersyarat kelas, yaitu: nilai-nilai atribut saling </a:t>
            </a:r>
            <a:r>
              <a:rPr lang="id-ID" sz="2400" dirty="0" smtClean="0"/>
              <a:t>independen (tidak </a:t>
            </a:r>
            <a:r>
              <a:rPr lang="id-ID" sz="2400" dirty="0"/>
              <a:t>ada </a:t>
            </a:r>
            <a:r>
              <a:rPr lang="id-ID" sz="2400" dirty="0" smtClean="0"/>
              <a:t>ketergantungan). Jadi, </a:t>
            </a:r>
            <a:r>
              <a:rPr lang="id-ID" sz="2400" i="1" dirty="0"/>
              <a:t>Naïve Bayes</a:t>
            </a:r>
            <a:r>
              <a:rPr lang="id-ID" sz="2400" dirty="0"/>
              <a:t> </a:t>
            </a:r>
            <a:r>
              <a:rPr lang="id-ID" sz="2400" dirty="0" smtClean="0"/>
              <a:t>memaksimalkan</a:t>
            </a:r>
            <a:endParaRPr lang="id-ID" sz="2400" dirty="0"/>
          </a:p>
          <a:p>
            <a:pPr marL="441325" indent="0">
              <a:lnSpc>
                <a:spcPct val="90000"/>
              </a:lnSpc>
              <a:spcBef>
                <a:spcPts val="1200"/>
              </a:spcBef>
              <a:buSzPct val="100000"/>
              <a:buNone/>
            </a:pPr>
            <a:endParaRPr sz="2400" dirty="0">
              <a:sym typeface="Verdana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Naïve </a:t>
            </a: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Bayes</a:t>
            </a: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  <a:endParaRPr lang="id-ID" sz="2800" b="1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962758"/>
              </p:ext>
            </p:extLst>
          </p:nvPr>
        </p:nvGraphicFramePr>
        <p:xfrm>
          <a:off x="977460" y="5644044"/>
          <a:ext cx="7762625" cy="53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6" name="Equation" r:id="rId4" imgW="3733800" imgH="254000" progId="Equation.3">
                  <p:embed/>
                </p:oleObj>
              </mc:Choice>
              <mc:Fallback>
                <p:oleObj name="Equation" r:id="rId4" imgW="3733800" imgH="254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460" y="5644044"/>
                        <a:ext cx="7762625" cy="536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257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24053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87683" y="2009553"/>
            <a:ext cx="11101916" cy="45181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  <a:buFont typeface="+mj-lt"/>
              <a:buAutoNum type="arabicPeriod" startAt="4"/>
            </a:pPr>
            <a:r>
              <a:rPr lang="id-ID" sz="2400" dirty="0"/>
              <a:t>Untuk atribut yang bernilai kategorial</a:t>
            </a:r>
            <a:r>
              <a:rPr lang="id-ID" sz="2400" dirty="0" smtClean="0"/>
              <a:t>, </a:t>
            </a:r>
            <a:r>
              <a:rPr lang="id-ID" sz="2400" i="1" dirty="0" smtClean="0"/>
              <a:t>P</a:t>
            </a:r>
            <a:r>
              <a:rPr lang="id-ID" sz="2400" dirty="0" smtClean="0"/>
              <a:t>(</a:t>
            </a:r>
            <a:r>
              <a:rPr lang="id-ID" sz="2400" i="1" dirty="0" smtClean="0"/>
              <a:t>X</a:t>
            </a:r>
            <a:r>
              <a:rPr lang="id-ID" sz="2400" i="1" baseline="-25000" dirty="0" smtClean="0"/>
              <a:t>k</a:t>
            </a:r>
            <a:r>
              <a:rPr lang="id-ID" sz="2400" dirty="0"/>
              <a:t>|</a:t>
            </a:r>
            <a:r>
              <a:rPr lang="id-ID" sz="2400" i="1" dirty="0" smtClean="0"/>
              <a:t>C</a:t>
            </a:r>
            <a:r>
              <a:rPr lang="id-ID" sz="2400" i="1" baseline="-25000" dirty="0" smtClean="0"/>
              <a:t>i</a:t>
            </a:r>
            <a:r>
              <a:rPr lang="id-ID" sz="2400" dirty="0" smtClean="0"/>
              <a:t>) </a:t>
            </a:r>
            <a:r>
              <a:rPr lang="id-ID" sz="2400" dirty="0"/>
              <a:t>didefinisikan sebagai </a:t>
            </a:r>
            <a:r>
              <a:rPr lang="id-ID" sz="2400" dirty="0" smtClean="0"/>
              <a:t>jumlah </a:t>
            </a:r>
            <a:r>
              <a:rPr lang="id-ID" sz="2400" dirty="0"/>
              <a:t>tuple di kelas </a:t>
            </a:r>
            <a:r>
              <a:rPr lang="id-ID" sz="2400" i="1" dirty="0"/>
              <a:t>C</a:t>
            </a:r>
            <a:r>
              <a:rPr lang="id-ID" sz="2400" i="1" baseline="-25000" dirty="0"/>
              <a:t>i</a:t>
            </a:r>
            <a:r>
              <a:rPr lang="id-ID" sz="2400" dirty="0"/>
              <a:t> dalam </a:t>
            </a:r>
            <a:r>
              <a:rPr lang="id-ID" sz="2400" dirty="0" smtClean="0"/>
              <a:t>himpunan </a:t>
            </a:r>
            <a:r>
              <a:rPr lang="id-ID" sz="2400" dirty="0"/>
              <a:t>data </a:t>
            </a:r>
            <a:r>
              <a:rPr lang="id-ID" sz="2400" i="1" dirty="0"/>
              <a:t>D</a:t>
            </a:r>
            <a:r>
              <a:rPr lang="id-ID" sz="2400" dirty="0"/>
              <a:t> yang memiliki nilai </a:t>
            </a:r>
            <a:r>
              <a:rPr lang="id-ID" sz="2400" i="1" dirty="0" smtClean="0"/>
              <a:t>x</a:t>
            </a:r>
            <a:r>
              <a:rPr lang="id-ID" sz="2400" i="1" baseline="-25000" dirty="0" smtClean="0"/>
              <a:t>k</a:t>
            </a:r>
            <a:r>
              <a:rPr lang="id-ID" sz="2400" dirty="0" smtClean="0"/>
              <a:t> pada </a:t>
            </a:r>
            <a:r>
              <a:rPr lang="id-ID" sz="2400" dirty="0"/>
              <a:t>atribut </a:t>
            </a:r>
            <a:r>
              <a:rPr lang="id-ID" sz="2400" i="1" dirty="0"/>
              <a:t>A</a:t>
            </a:r>
            <a:r>
              <a:rPr lang="id-ID" sz="2400" i="1" baseline="-25000" dirty="0"/>
              <a:t>k</a:t>
            </a:r>
            <a:r>
              <a:rPr lang="id-ID" sz="2400" dirty="0"/>
              <a:t> dibagi dengan </a:t>
            </a:r>
            <a:r>
              <a:rPr lang="id-ID" sz="2400" dirty="0" smtClean="0"/>
              <a:t>jumlah </a:t>
            </a:r>
            <a:r>
              <a:rPr lang="id-ID" sz="2400" dirty="0"/>
              <a:t>semua tuple di kelas </a:t>
            </a:r>
            <a:r>
              <a:rPr lang="id-ID" sz="2400" i="1" dirty="0"/>
              <a:t>C</a:t>
            </a:r>
            <a:r>
              <a:rPr lang="id-ID" sz="2400" i="1" baseline="-25000" dirty="0"/>
              <a:t>i</a:t>
            </a:r>
            <a:r>
              <a:rPr lang="id-ID" sz="2400" dirty="0"/>
              <a:t> dalam </a:t>
            </a:r>
            <a:r>
              <a:rPr lang="id-ID" sz="2400" i="1" dirty="0"/>
              <a:t>D </a:t>
            </a:r>
            <a:r>
              <a:rPr lang="id-ID" sz="2400" dirty="0"/>
              <a:t>yang disimbolkan sebagai |</a:t>
            </a:r>
            <a:r>
              <a:rPr lang="id-ID" sz="2400" i="1" dirty="0"/>
              <a:t>C</a:t>
            </a:r>
            <a:r>
              <a:rPr lang="id-ID" sz="2400" i="1" baseline="-25000" dirty="0"/>
              <a:t>i</a:t>
            </a:r>
            <a:r>
              <a:rPr lang="id-ID" sz="2400" baseline="-25000" dirty="0"/>
              <a:t>,</a:t>
            </a:r>
            <a:r>
              <a:rPr lang="id-ID" sz="2400" i="1" baseline="-25000" dirty="0"/>
              <a:t>D</a:t>
            </a:r>
            <a:r>
              <a:rPr lang="id-ID" sz="2400" dirty="0" smtClean="0"/>
              <a:t>|.</a:t>
            </a:r>
          </a:p>
          <a:p>
            <a:pPr marL="441325" indent="0">
              <a:lnSpc>
                <a:spcPct val="90000"/>
              </a:lnSpc>
              <a:spcBef>
                <a:spcPts val="1200"/>
              </a:spcBef>
              <a:buSzPct val="100000"/>
              <a:buNone/>
            </a:pPr>
            <a:r>
              <a:rPr lang="id-ID" sz="2400" dirty="0" smtClean="0"/>
              <a:t>Untuk </a:t>
            </a:r>
            <a:r>
              <a:rPr lang="id-ID" sz="2400" dirty="0"/>
              <a:t>atribut yang bernilai kontinu, yang umumnya diasumsikan memiliki distribusi Gaussian, </a:t>
            </a:r>
            <a:r>
              <a:rPr lang="id-ID" sz="2400" i="1" dirty="0"/>
              <a:t>P</a:t>
            </a:r>
            <a:r>
              <a:rPr lang="id-ID" sz="2400" dirty="0"/>
              <a:t>(</a:t>
            </a:r>
            <a:r>
              <a:rPr lang="id-ID" sz="2400" i="1" dirty="0"/>
              <a:t>X</a:t>
            </a:r>
            <a:r>
              <a:rPr lang="id-ID" sz="2400" i="1" baseline="-25000" dirty="0"/>
              <a:t>k</a:t>
            </a:r>
            <a:r>
              <a:rPr lang="id-ID" sz="2400" dirty="0"/>
              <a:t>|</a:t>
            </a:r>
            <a:r>
              <a:rPr lang="id-ID" sz="2400" i="1" dirty="0"/>
              <a:t>C</a:t>
            </a:r>
            <a:r>
              <a:rPr lang="id-ID" sz="2400" i="1" baseline="-25000" dirty="0"/>
              <a:t>i</a:t>
            </a:r>
            <a:r>
              <a:rPr lang="id-ID" sz="2400" dirty="0"/>
              <a:t>)</a:t>
            </a:r>
            <a:r>
              <a:rPr lang="id-ID" sz="2400" dirty="0" smtClean="0"/>
              <a:t> </a:t>
            </a:r>
            <a:r>
              <a:rPr lang="id-ID" sz="2400" dirty="0"/>
              <a:t>didefinisikan </a:t>
            </a:r>
            <a:r>
              <a:rPr lang="id-ID" sz="2400" dirty="0" smtClean="0"/>
              <a:t>sebagai</a:t>
            </a:r>
          </a:p>
          <a:p>
            <a:pPr marL="441325" indent="0">
              <a:lnSpc>
                <a:spcPct val="90000"/>
              </a:lnSpc>
              <a:spcBef>
                <a:spcPts val="1200"/>
              </a:spcBef>
              <a:buSzPct val="100000"/>
              <a:buNone/>
            </a:pPr>
            <a:endParaRPr lang="id-ID" sz="2400" dirty="0"/>
          </a:p>
          <a:p>
            <a:pPr marL="441325" indent="0">
              <a:lnSpc>
                <a:spcPct val="90000"/>
              </a:lnSpc>
              <a:spcBef>
                <a:spcPts val="1200"/>
              </a:spcBef>
              <a:buSzPct val="100000"/>
              <a:buNone/>
            </a:pPr>
            <a:endParaRPr lang="id-ID" sz="2400" dirty="0" smtClean="0"/>
          </a:p>
          <a:p>
            <a:pPr marL="441325" indent="0">
              <a:lnSpc>
                <a:spcPct val="90000"/>
              </a:lnSpc>
              <a:spcBef>
                <a:spcPts val="1200"/>
              </a:spcBef>
              <a:buSzPct val="100000"/>
              <a:buNone/>
            </a:pPr>
            <a:endParaRPr lang="id-ID" sz="2400" dirty="0"/>
          </a:p>
          <a:p>
            <a:pPr marL="441325" indent="0">
              <a:lnSpc>
                <a:spcPct val="90000"/>
              </a:lnSpc>
              <a:spcBef>
                <a:spcPts val="1200"/>
              </a:spcBef>
              <a:buSzPct val="100000"/>
              <a:buNone/>
            </a:pPr>
            <a:r>
              <a:rPr lang="id-ID" sz="2400" dirty="0"/>
              <a:t>di mana </a:t>
            </a:r>
            <a:r>
              <a:rPr lang="id-ID" sz="2400" dirty="0" smtClean="0"/>
              <a:t>       dan        adalah </a:t>
            </a:r>
            <a:r>
              <a:rPr lang="id-ID" sz="2400" dirty="0"/>
              <a:t>rata-rata dan deviasi standar dari nilai-nilai pada atribut </a:t>
            </a:r>
            <a:r>
              <a:rPr lang="id-ID" sz="2400" i="1" dirty="0"/>
              <a:t>A</a:t>
            </a:r>
            <a:r>
              <a:rPr lang="id-ID" sz="2400" i="1" baseline="-25000" dirty="0"/>
              <a:t>k</a:t>
            </a:r>
            <a:r>
              <a:rPr lang="id-ID" sz="2400" dirty="0"/>
              <a:t> untuk kelas </a:t>
            </a:r>
            <a:r>
              <a:rPr lang="id-ID" sz="2400" i="1" dirty="0"/>
              <a:t>C</a:t>
            </a:r>
            <a:r>
              <a:rPr lang="id-ID" sz="2400" i="1" baseline="-25000" dirty="0"/>
              <a:t>i</a:t>
            </a:r>
            <a:r>
              <a:rPr lang="id-ID" sz="2400" dirty="0" smtClean="0"/>
              <a:t>.</a:t>
            </a:r>
            <a:endParaRPr sz="2400" dirty="0">
              <a:sym typeface="Verdana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Naïve </a:t>
            </a: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Bayes</a:t>
            </a: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  <a:endParaRPr lang="id-ID" sz="2800" b="1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257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42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431882"/>
              </p:ext>
            </p:extLst>
          </p:nvPr>
        </p:nvGraphicFramePr>
        <p:xfrm>
          <a:off x="2192338" y="5627688"/>
          <a:ext cx="598487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" name="Equation" r:id="rId4" imgW="253800" imgH="241200" progId="Equation.3">
                  <p:embed/>
                </p:oleObj>
              </mc:Choice>
              <mc:Fallback>
                <p:oleObj name="Equation" r:id="rId4" imgW="25380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2338" y="5627688"/>
                        <a:ext cx="598487" cy="566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441727"/>
              </p:ext>
            </p:extLst>
          </p:nvPr>
        </p:nvGraphicFramePr>
        <p:xfrm>
          <a:off x="3411538" y="5659438"/>
          <a:ext cx="5397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3" name="Equation" r:id="rId6" imgW="266400" imgH="241200" progId="Equation.3">
                  <p:embed/>
                </p:oleObj>
              </mc:Choice>
              <mc:Fallback>
                <p:oleObj name="Equation" r:id="rId6" imgW="26640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1538" y="5659438"/>
                        <a:ext cx="539750" cy="488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" name="Rectangle 12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559912"/>
              </p:ext>
            </p:extLst>
          </p:nvPr>
        </p:nvGraphicFramePr>
        <p:xfrm>
          <a:off x="4020206" y="4367047"/>
          <a:ext cx="4013451" cy="1277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4" name="Equation" r:id="rId8" imgW="1892300" imgH="596900" progId="Equation.3">
                  <p:embed/>
                </p:oleObj>
              </mc:Choice>
              <mc:Fallback>
                <p:oleObj name="Equation" r:id="rId8" imgW="1892300" imgH="596900" progId="Equation.3">
                  <p:embed/>
                  <p:pic>
                    <p:nvPicPr>
                      <p:cNvPr id="0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0206" y="4367047"/>
                        <a:ext cx="4013451" cy="12770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24"/>
          <p:cNvSpPr>
            <a:spLocks noChangeArrowheads="1"/>
          </p:cNvSpPr>
          <p:nvPr/>
        </p:nvSpPr>
        <p:spPr bwMode="auto">
          <a:xfrm>
            <a:off x="0" y="600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30428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87683" y="2009553"/>
            <a:ext cx="11101916" cy="28807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  <a:buFont typeface="+mj-lt"/>
              <a:buAutoNum type="arabicPeriod" startAt="5"/>
            </a:pPr>
            <a:r>
              <a:rPr lang="id-ID" sz="2400" dirty="0"/>
              <a:t>Untuk memprediksi label kelas dari tuple </a:t>
            </a:r>
            <a:r>
              <a:rPr lang="id-ID" sz="2400" i="1" dirty="0"/>
              <a:t>X</a:t>
            </a:r>
            <a:r>
              <a:rPr lang="id-ID" sz="2400" dirty="0"/>
              <a:t>, </a:t>
            </a:r>
            <a:r>
              <a:rPr lang="id-ID" sz="2400"/>
              <a:t>Anda </a:t>
            </a:r>
            <a:r>
              <a:rPr lang="id-ID" sz="2400" smtClean="0"/>
              <a:t>harus menghitung </a:t>
            </a:r>
            <a:r>
              <a:rPr lang="id-ID" sz="2400" dirty="0"/>
              <a:t>probabilitas </a:t>
            </a:r>
            <a:r>
              <a:rPr lang="id-ID" sz="2400" i="1" dirty="0"/>
              <a:t>P</a:t>
            </a:r>
            <a:r>
              <a:rPr lang="id-ID" sz="2400" dirty="0"/>
              <a:t>(</a:t>
            </a:r>
            <a:r>
              <a:rPr lang="id-ID" sz="2400" i="1" dirty="0"/>
              <a:t>X</a:t>
            </a:r>
            <a:r>
              <a:rPr lang="id-ID" sz="2400" dirty="0"/>
              <a:t>|</a:t>
            </a:r>
            <a:r>
              <a:rPr lang="id-ID" sz="2400" i="1" dirty="0"/>
              <a:t>C</a:t>
            </a:r>
            <a:r>
              <a:rPr lang="id-ID" sz="2400" i="1" baseline="-25000" dirty="0"/>
              <a:t>i</a:t>
            </a:r>
            <a:r>
              <a:rPr lang="id-ID" sz="2400" dirty="0"/>
              <a:t>) </a:t>
            </a:r>
            <a:r>
              <a:rPr lang="id-ID" sz="2400" i="1" dirty="0"/>
              <a:t>P</a:t>
            </a:r>
            <a:r>
              <a:rPr lang="id-ID" sz="2400" dirty="0"/>
              <a:t>(</a:t>
            </a:r>
            <a:r>
              <a:rPr lang="id-ID" sz="2400" i="1" dirty="0"/>
              <a:t>C</a:t>
            </a:r>
            <a:r>
              <a:rPr lang="id-ID" sz="2400" i="1" baseline="-25000" dirty="0"/>
              <a:t>i</a:t>
            </a:r>
            <a:r>
              <a:rPr lang="id-ID" sz="2400" dirty="0"/>
              <a:t>)</a:t>
            </a:r>
            <a:r>
              <a:rPr lang="id-ID" sz="2400" dirty="0" smtClean="0"/>
              <a:t> </a:t>
            </a:r>
            <a:r>
              <a:rPr lang="id-ID" sz="2400" dirty="0"/>
              <a:t>untuk setiap kelas </a:t>
            </a:r>
            <a:r>
              <a:rPr lang="id-ID" sz="2400" i="1" dirty="0"/>
              <a:t>C</a:t>
            </a:r>
            <a:r>
              <a:rPr lang="id-ID" sz="2400" i="1" baseline="-25000" dirty="0"/>
              <a:t>i</a:t>
            </a:r>
            <a:r>
              <a:rPr lang="id-ID" sz="2400" dirty="0"/>
              <a:t>. Selanjutnya, </a:t>
            </a:r>
            <a:r>
              <a:rPr lang="id-ID" sz="2400"/>
              <a:t>Anda </a:t>
            </a:r>
            <a:r>
              <a:rPr lang="id-ID" sz="2400" smtClean="0"/>
              <a:t>hanya </a:t>
            </a:r>
            <a:r>
              <a:rPr lang="id-ID" sz="2400" dirty="0"/>
              <a:t>perlu memaksimalkan probabilitas tersebut, yaitu mencari kelas </a:t>
            </a:r>
            <a:r>
              <a:rPr lang="id-ID" sz="2400" i="1" dirty="0"/>
              <a:t>C</a:t>
            </a:r>
            <a:r>
              <a:rPr lang="id-ID" sz="2400" i="1" baseline="-25000" dirty="0"/>
              <a:t>i</a:t>
            </a:r>
            <a:r>
              <a:rPr lang="id-ID" sz="2400" dirty="0"/>
              <a:t> </a:t>
            </a:r>
            <a:r>
              <a:rPr lang="id-ID" sz="2400"/>
              <a:t>yang </a:t>
            </a:r>
            <a:r>
              <a:rPr lang="id-ID" sz="2400" smtClean="0"/>
              <a:t>menghasilkan </a:t>
            </a:r>
            <a:r>
              <a:rPr lang="id-ID" sz="2400" dirty="0"/>
              <a:t>probabilitas </a:t>
            </a:r>
            <a:r>
              <a:rPr lang="id-ID" sz="2400" i="1" dirty="0"/>
              <a:t>P</a:t>
            </a:r>
            <a:r>
              <a:rPr lang="id-ID" sz="2400" dirty="0"/>
              <a:t>(</a:t>
            </a:r>
            <a:r>
              <a:rPr lang="id-ID" sz="2400" i="1" dirty="0"/>
              <a:t>X</a:t>
            </a:r>
            <a:r>
              <a:rPr lang="id-ID" sz="2400" dirty="0"/>
              <a:t>|</a:t>
            </a:r>
            <a:r>
              <a:rPr lang="id-ID" sz="2400" i="1" dirty="0"/>
              <a:t>C</a:t>
            </a:r>
            <a:r>
              <a:rPr lang="id-ID" sz="2400" i="1" baseline="-25000" dirty="0"/>
              <a:t>i</a:t>
            </a:r>
            <a:r>
              <a:rPr lang="id-ID" sz="2400" dirty="0"/>
              <a:t>) </a:t>
            </a:r>
            <a:r>
              <a:rPr lang="id-ID" sz="2400" i="1" dirty="0"/>
              <a:t>P</a:t>
            </a:r>
            <a:r>
              <a:rPr lang="id-ID" sz="2400" dirty="0"/>
              <a:t>(</a:t>
            </a:r>
            <a:r>
              <a:rPr lang="id-ID" sz="2400" i="1" dirty="0"/>
              <a:t>C</a:t>
            </a:r>
            <a:r>
              <a:rPr lang="id-ID" sz="2400" i="1" baseline="-25000" dirty="0"/>
              <a:t>i</a:t>
            </a:r>
            <a:r>
              <a:rPr lang="id-ID" sz="2400" dirty="0"/>
              <a:t>)</a:t>
            </a:r>
            <a:r>
              <a:rPr lang="id-ID" sz="2400" dirty="0" smtClean="0"/>
              <a:t> </a:t>
            </a:r>
            <a:r>
              <a:rPr lang="id-ID" sz="2400" dirty="0"/>
              <a:t>maksimum sebagai kelas keputusan. </a:t>
            </a:r>
            <a:endParaRPr lang="id-ID" sz="2400" dirty="0" smtClean="0"/>
          </a:p>
          <a:p>
            <a:pPr marL="0" indent="441325">
              <a:lnSpc>
                <a:spcPct val="90000"/>
              </a:lnSpc>
              <a:spcBef>
                <a:spcPts val="1200"/>
              </a:spcBef>
              <a:buSzPct val="100000"/>
              <a:buNone/>
            </a:pPr>
            <a:r>
              <a:rPr lang="id-ID" sz="2400" dirty="0" smtClean="0"/>
              <a:t>Secara </a:t>
            </a:r>
            <a:r>
              <a:rPr lang="id-ID" sz="2400" dirty="0"/>
              <a:t>matematis, </a:t>
            </a:r>
            <a:r>
              <a:rPr lang="id-ID" sz="2400" i="1" dirty="0"/>
              <a:t>tuple</a:t>
            </a:r>
            <a:r>
              <a:rPr lang="id-ID" sz="2400" dirty="0"/>
              <a:t> </a:t>
            </a:r>
            <a:r>
              <a:rPr lang="id-ID" sz="2400" i="1" dirty="0"/>
              <a:t>X</a:t>
            </a:r>
            <a:r>
              <a:rPr lang="id-ID" sz="2400" dirty="0"/>
              <a:t> diberi label kelas </a:t>
            </a:r>
            <a:r>
              <a:rPr lang="id-ID" sz="2400" i="1" dirty="0"/>
              <a:t>C</a:t>
            </a:r>
            <a:r>
              <a:rPr lang="id-ID" sz="2400" i="1" baseline="-25000" dirty="0"/>
              <a:t>i</a:t>
            </a:r>
            <a:r>
              <a:rPr lang="id-ID" sz="2400" dirty="0"/>
              <a:t> jika </a:t>
            </a:r>
            <a:r>
              <a:rPr lang="id-ID" sz="2400"/>
              <a:t>dan </a:t>
            </a:r>
            <a:r>
              <a:rPr lang="id-ID" sz="2400" smtClean="0"/>
              <a:t>hanya </a:t>
            </a:r>
            <a:r>
              <a:rPr lang="id-ID" sz="2400" dirty="0" smtClean="0"/>
              <a:t>jika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SzPct val="100000"/>
              <a:buNone/>
            </a:pPr>
            <a:endParaRPr lang="id-ID" sz="2400" dirty="0" smtClean="0"/>
          </a:p>
          <a:p>
            <a:pPr marL="0" indent="0">
              <a:lnSpc>
                <a:spcPct val="90000"/>
              </a:lnSpc>
              <a:spcBef>
                <a:spcPts val="1200"/>
              </a:spcBef>
              <a:buSzPct val="100000"/>
              <a:buNone/>
            </a:pPr>
            <a:r>
              <a:rPr lang="id-ID" sz="2400" dirty="0" smtClean="0"/>
              <a:t>                                                  </a:t>
            </a:r>
            <a:endParaRPr sz="2400" dirty="0">
              <a:sym typeface="Verdana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Naïve </a:t>
            </a: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Bayes</a:t>
            </a: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  <a:endParaRPr lang="id-ID" sz="2800" b="1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257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276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888296"/>
              </p:ext>
            </p:extLst>
          </p:nvPr>
        </p:nvGraphicFramePr>
        <p:xfrm>
          <a:off x="2266935" y="4046485"/>
          <a:ext cx="7377177" cy="604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5" name="Equation" r:id="rId4" imgW="3378200" imgH="279400" progId="Equation.3">
                  <p:embed/>
                </p:oleObj>
              </mc:Choice>
              <mc:Fallback>
                <p:oleObj name="Equation" r:id="rId4" imgW="33782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35" y="4046485"/>
                        <a:ext cx="7377177" cy="6043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52400" y="428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5030359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545042" y="3167410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algn="ctr">
              <a:buSzPct val="25000"/>
            </a:pP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Naïve </a:t>
            </a: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Bayes untuk data kategorial</a:t>
            </a:r>
            <a:endParaRPr lang="id-ID" sz="2800" b="1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357829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725824"/>
              </p:ext>
            </p:extLst>
          </p:nvPr>
        </p:nvGraphicFramePr>
        <p:xfrm>
          <a:off x="882027" y="551839"/>
          <a:ext cx="10579519" cy="56282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{8CC1F72E-4AF8-4432-BF39-1D7B033C857F}</a:tableStyleId>
              </a:tblPr>
              <a:tblGrid>
                <a:gridCol w="2080205"/>
                <a:gridCol w="1466319"/>
                <a:gridCol w="1648150"/>
                <a:gridCol w="2357121"/>
                <a:gridCol w="3027724"/>
              </a:tblGrid>
              <a:tr h="375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 smtClean="0">
                          <a:effectLst/>
                        </a:rPr>
                        <a:t>Handphone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>
                          <a:effectLst/>
                        </a:rPr>
                        <a:t>Baterai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>
                          <a:effectLst/>
                        </a:rPr>
                        <a:t>Kamera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smtClean="0">
                          <a:effectLst/>
                        </a:rPr>
                        <a:t>Harga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b="1" spc="-30" dirty="0" smtClean="0">
                          <a:effectLst/>
                        </a:rPr>
                        <a:t>Layak (Direkomendasikan)</a:t>
                      </a:r>
                      <a:endParaRPr lang="id-ID" sz="3600" b="1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375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Kuat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Tinggi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Sangat </a:t>
                      </a:r>
                      <a:r>
                        <a:rPr lang="id-ID" sz="2000" spc="-30" smtClean="0">
                          <a:effectLst/>
                        </a:rPr>
                        <a:t>Murah 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5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H2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Kuat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Tinggi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Sangat </a:t>
                      </a:r>
                      <a:r>
                        <a:rPr lang="id-ID" sz="2000" spc="-30" smtClean="0">
                          <a:effectLst/>
                        </a:rPr>
                        <a:t>Mahal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5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H3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Kuat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Sedang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Mahal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5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H4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Kuat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Rendah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Mahal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5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H5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Cukup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Tinggi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Sangat </a:t>
                      </a:r>
                      <a:r>
                        <a:rPr lang="id-ID" sz="2000" spc="-30" smtClean="0">
                          <a:effectLst/>
                        </a:rPr>
                        <a:t>Murah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5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H6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Cukup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Sedang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Mahal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5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H7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Cukup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Sedang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Sangat </a:t>
                      </a:r>
                      <a:r>
                        <a:rPr lang="id-ID" sz="2000" spc="-30" smtClean="0">
                          <a:effectLst/>
                        </a:rPr>
                        <a:t>Mahal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5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H8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Cukup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 smtClean="0">
                          <a:effectLst/>
                        </a:rPr>
                        <a:t>Tinggi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Murah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5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H9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Cukup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Rendah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Mahal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5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H10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Lemah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Tinggi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Sangat </a:t>
                      </a:r>
                      <a:r>
                        <a:rPr lang="id-ID" sz="2000" spc="-30" smtClean="0">
                          <a:effectLst/>
                        </a:rPr>
                        <a:t>Murah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Ya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5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H11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Lemah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Tinggi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Sangat </a:t>
                      </a:r>
                      <a:r>
                        <a:rPr lang="id-ID" sz="2000" spc="-30" smtClean="0">
                          <a:effectLst/>
                        </a:rPr>
                        <a:t>Mahal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5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H12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Lemah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Sedang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Mahal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5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H13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Lemah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Sedang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Murah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Tidak</a:t>
                      </a:r>
                      <a:endParaRPr lang="id-ID" sz="3600" spc="-3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5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H14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Lemah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smtClean="0">
                          <a:effectLst/>
                        </a:rPr>
                        <a:t>Rendah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>
                          <a:effectLst/>
                        </a:rPr>
                        <a:t>Sangat </a:t>
                      </a:r>
                      <a:r>
                        <a:rPr lang="id-ID" sz="2000" spc="-30" smtClean="0">
                          <a:effectLst/>
                        </a:rPr>
                        <a:t>Mahal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2000" spc="-30" dirty="0">
                          <a:effectLst/>
                        </a:rPr>
                        <a:t>Tidak</a:t>
                      </a:r>
                      <a:endParaRPr lang="id-ID" sz="3600" spc="-3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04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informatika_slid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12962</TotalTime>
  <Words>1507</Words>
  <Application>Microsoft Office PowerPoint</Application>
  <PresentationFormat>Custom</PresentationFormat>
  <Paragraphs>844</Paragraphs>
  <Slides>38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template_informatika_slide</vt:lpstr>
      <vt:lpstr>Office Theme</vt:lpstr>
      <vt:lpstr>Equation</vt:lpstr>
      <vt:lpstr>Microsoft Equation 3.0</vt:lpstr>
      <vt:lpstr>Machine Learning Naïve Bayes</vt:lpstr>
      <vt:lpstr>Naïve Bayes?</vt:lpstr>
      <vt:lpstr>Naïve Bayes?</vt:lpstr>
      <vt:lpstr>Naïve Bayes?</vt:lpstr>
      <vt:lpstr>Naïve Bayes?</vt:lpstr>
      <vt:lpstr>Naïve Bayes?</vt:lpstr>
      <vt:lpstr>Naïve Bayes?</vt:lpstr>
      <vt:lpstr>Naïve Bayes untuk data kategorial</vt:lpstr>
      <vt:lpstr>PowerPoint Presentation</vt:lpstr>
      <vt:lpstr>PowerPoint Presentation</vt:lpstr>
      <vt:lpstr>Langkah Pertama</vt:lpstr>
      <vt:lpstr>Langkah Kedua</vt:lpstr>
      <vt:lpstr>Langkah Ketiga</vt:lpstr>
      <vt:lpstr>Langkah Keempat</vt:lpstr>
      <vt:lpstr>Langkah Kelima</vt:lpstr>
      <vt:lpstr>Hasil Pembelajaran Naive Bayes?</vt:lpstr>
      <vt:lpstr>Hasil Pembelajaran Naive Bayes?</vt:lpstr>
      <vt:lpstr>PowerPoint Presentation</vt:lpstr>
      <vt:lpstr>Hasil Pembelajaran Naive Bayes?</vt:lpstr>
      <vt:lpstr>PowerPoint Presentation</vt:lpstr>
      <vt:lpstr>Hasil Pembelajaran Naive Bayes</vt:lpstr>
      <vt:lpstr>Hasil Pembelajaran Naive Bayes</vt:lpstr>
      <vt:lpstr>PowerPoint Presentation</vt:lpstr>
      <vt:lpstr>Naïve Bayes untuk data Kontinu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Hasil Pembelajaran Naive Bayes?</vt:lpstr>
      <vt:lpstr>Hasil Pembelajaran Naive Bayes?</vt:lpstr>
      <vt:lpstr>Hasil Pembelajaran Naive Bayes?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IFG412  Tugas Akhir I (Seminar Proposal) Pengantar Kuliah</dc:title>
  <cp:lastModifiedBy>lenovo</cp:lastModifiedBy>
  <cp:revision>215</cp:revision>
  <dcterms:modified xsi:type="dcterms:W3CDTF">2018-02-01T10:47:33Z</dcterms:modified>
</cp:coreProperties>
</file>