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notesMasterIdLst>
    <p:notesMasterId r:id="rId107"/>
  </p:notesMasterIdLst>
  <p:sldIdLst>
    <p:sldId id="641" r:id="rId3"/>
    <p:sldId id="642" r:id="rId4"/>
    <p:sldId id="513" r:id="rId5"/>
    <p:sldId id="514" r:id="rId6"/>
    <p:sldId id="515" r:id="rId7"/>
    <p:sldId id="516" r:id="rId8"/>
    <p:sldId id="517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7" r:id="rId46"/>
    <p:sldId id="630" r:id="rId47"/>
    <p:sldId id="631" r:id="rId48"/>
    <p:sldId id="634" r:id="rId49"/>
    <p:sldId id="558" r:id="rId50"/>
    <p:sldId id="559" r:id="rId51"/>
    <p:sldId id="560" r:id="rId52"/>
    <p:sldId id="635" r:id="rId53"/>
    <p:sldId id="561" r:id="rId54"/>
    <p:sldId id="587" r:id="rId55"/>
    <p:sldId id="562" r:id="rId56"/>
    <p:sldId id="563" r:id="rId57"/>
    <p:sldId id="645" r:id="rId58"/>
    <p:sldId id="564" r:id="rId59"/>
    <p:sldId id="652" r:id="rId60"/>
    <p:sldId id="646" r:id="rId61"/>
    <p:sldId id="648" r:id="rId62"/>
    <p:sldId id="654" r:id="rId63"/>
    <p:sldId id="656" r:id="rId64"/>
    <p:sldId id="651" r:id="rId65"/>
    <p:sldId id="653" r:id="rId66"/>
    <p:sldId id="647" r:id="rId67"/>
    <p:sldId id="658" r:id="rId68"/>
    <p:sldId id="567" r:id="rId69"/>
    <p:sldId id="568" r:id="rId70"/>
    <p:sldId id="569" r:id="rId71"/>
    <p:sldId id="570" r:id="rId72"/>
    <p:sldId id="638" r:id="rId73"/>
    <p:sldId id="571" r:id="rId74"/>
    <p:sldId id="572" r:id="rId75"/>
    <p:sldId id="573" r:id="rId76"/>
    <p:sldId id="574" r:id="rId77"/>
    <p:sldId id="575" r:id="rId78"/>
    <p:sldId id="576" r:id="rId79"/>
    <p:sldId id="577" r:id="rId80"/>
    <p:sldId id="578" r:id="rId81"/>
    <p:sldId id="579" r:id="rId82"/>
    <p:sldId id="632" r:id="rId83"/>
    <p:sldId id="580" r:id="rId84"/>
    <p:sldId id="581" r:id="rId85"/>
    <p:sldId id="582" r:id="rId86"/>
    <p:sldId id="625" r:id="rId87"/>
    <p:sldId id="636" r:id="rId88"/>
    <p:sldId id="592" r:id="rId89"/>
    <p:sldId id="669" r:id="rId90"/>
    <p:sldId id="617" r:id="rId91"/>
    <p:sldId id="593" r:id="rId92"/>
    <p:sldId id="618" r:id="rId93"/>
    <p:sldId id="660" r:id="rId94"/>
    <p:sldId id="662" r:id="rId95"/>
    <p:sldId id="663" r:id="rId96"/>
    <p:sldId id="661" r:id="rId97"/>
    <p:sldId id="673" r:id="rId98"/>
    <p:sldId id="664" r:id="rId99"/>
    <p:sldId id="665" r:id="rId100"/>
    <p:sldId id="666" r:id="rId101"/>
    <p:sldId id="668" r:id="rId102"/>
    <p:sldId id="670" r:id="rId103"/>
    <p:sldId id="671" r:id="rId104"/>
    <p:sldId id="672" r:id="rId105"/>
    <p:sldId id="659" r:id="rId10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76512" autoAdjust="0"/>
  </p:normalViewPr>
  <p:slideViewPr>
    <p:cSldViewPr>
      <p:cViewPr>
        <p:scale>
          <a:sx n="50" d="100"/>
          <a:sy n="50" d="100"/>
        </p:scale>
        <p:origin x="-198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32548-EF53-4B32-BBA7-542B52D3C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D48AD03A-E563-4EA0-90BA-C891F13E2B6C}">
      <dgm:prSet/>
      <dgm:spPr/>
      <dgm:t>
        <a:bodyPr/>
        <a:lstStyle/>
        <a:p>
          <a:pPr rtl="0"/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menemukan</a:t>
          </a:r>
          <a:r>
            <a:rPr lang="en-US" dirty="0" smtClean="0"/>
            <a:t> weights yang </a:t>
          </a:r>
          <a:r>
            <a:rPr lang="en-US" dirty="0" err="1" smtClean="0"/>
            <a:t>tepat</a:t>
          </a:r>
          <a:r>
            <a:rPr lang="en-US" dirty="0" smtClean="0"/>
            <a:t>?</a:t>
          </a:r>
          <a:endParaRPr lang="id-ID" dirty="0"/>
        </a:p>
      </dgm:t>
    </dgm:pt>
    <dgm:pt modelId="{EDF8496A-A8E8-4B40-AF54-D8EFB79967F7}" type="parTrans" cxnId="{60FEEA35-C05B-4D13-A78D-E8DBFA868D7B}">
      <dgm:prSet/>
      <dgm:spPr/>
      <dgm:t>
        <a:bodyPr/>
        <a:lstStyle/>
        <a:p>
          <a:endParaRPr lang="id-ID"/>
        </a:p>
      </dgm:t>
    </dgm:pt>
    <dgm:pt modelId="{90ACD34C-3793-417F-BA83-029973DA68D5}" type="sibTrans" cxnId="{60FEEA35-C05B-4D13-A78D-E8DBFA868D7B}">
      <dgm:prSet/>
      <dgm:spPr/>
      <dgm:t>
        <a:bodyPr/>
        <a:lstStyle/>
        <a:p>
          <a:endParaRPr lang="id-ID"/>
        </a:p>
      </dgm:t>
    </dgm:pt>
    <dgm:pt modelId="{A1C4100A-42BC-43F1-B29A-3FF7B96E88EC}">
      <dgm:prSet/>
      <dgm:spPr/>
      <dgm:t>
        <a:bodyPr/>
        <a:lstStyle/>
        <a:p>
          <a:pPr rtl="0"/>
          <a:r>
            <a:rPr lang="en-US" dirty="0" err="1" smtClean="0"/>
            <a:t>Meminimumkan</a:t>
          </a:r>
          <a:r>
            <a:rPr lang="en-US" dirty="0" smtClean="0"/>
            <a:t> error</a:t>
          </a:r>
          <a:endParaRPr lang="id-ID" dirty="0"/>
        </a:p>
      </dgm:t>
    </dgm:pt>
    <dgm:pt modelId="{18A1C3B1-9822-43DC-AD83-CCDFCE24E965}" type="parTrans" cxnId="{2E017CCB-50FB-4693-8453-F36C3D9B56B9}">
      <dgm:prSet/>
      <dgm:spPr/>
      <dgm:t>
        <a:bodyPr/>
        <a:lstStyle/>
        <a:p>
          <a:endParaRPr lang="id-ID"/>
        </a:p>
      </dgm:t>
    </dgm:pt>
    <dgm:pt modelId="{C720193B-7174-4F6F-91B0-D81ACA9EDC27}" type="sibTrans" cxnId="{2E017CCB-50FB-4693-8453-F36C3D9B56B9}">
      <dgm:prSet/>
      <dgm:spPr/>
      <dgm:t>
        <a:bodyPr/>
        <a:lstStyle/>
        <a:p>
          <a:endParaRPr lang="id-ID"/>
        </a:p>
      </dgm:t>
    </dgm:pt>
    <dgm:pt modelId="{30EFC390-35A0-49F4-80C4-DE24D77E4444}" type="pres">
      <dgm:prSet presAssocID="{52932548-EF53-4B32-BBA7-542B52D3C1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EAC320-24A8-4EF9-A9B9-F2708F65C520}" type="pres">
      <dgm:prSet presAssocID="{D48AD03A-E563-4EA0-90BA-C891F13E2B6C}" presName="parentText" presStyleLbl="node1" presStyleIdx="0" presStyleCnt="2" custLinFactY="-30145" custLinFactNeighborX="12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FBC4E3-43A7-4EB4-BFB7-7A060D8F5B50}" type="pres">
      <dgm:prSet presAssocID="{90ACD34C-3793-417F-BA83-029973DA68D5}" presName="spacer" presStyleCnt="0"/>
      <dgm:spPr/>
    </dgm:pt>
    <dgm:pt modelId="{BC6C35D6-930E-47F6-9FCD-5BC84EDBCE79}" type="pres">
      <dgm:prSet presAssocID="{A1C4100A-42BC-43F1-B29A-3FF7B96E88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1732AF-3F1D-4C76-9A8C-50DC2EEE0BDF}" type="presOf" srcId="{52932548-EF53-4B32-BBA7-542B52D3C100}" destId="{30EFC390-35A0-49F4-80C4-DE24D77E4444}" srcOrd="0" destOrd="0" presId="urn:microsoft.com/office/officeart/2005/8/layout/vList2"/>
    <dgm:cxn modelId="{62096D66-D2AE-40AB-9913-CD6A4E861BA7}" type="presOf" srcId="{A1C4100A-42BC-43F1-B29A-3FF7B96E88EC}" destId="{BC6C35D6-930E-47F6-9FCD-5BC84EDBCE79}" srcOrd="0" destOrd="0" presId="urn:microsoft.com/office/officeart/2005/8/layout/vList2"/>
    <dgm:cxn modelId="{60FEEA35-C05B-4D13-A78D-E8DBFA868D7B}" srcId="{52932548-EF53-4B32-BBA7-542B52D3C100}" destId="{D48AD03A-E563-4EA0-90BA-C891F13E2B6C}" srcOrd="0" destOrd="0" parTransId="{EDF8496A-A8E8-4B40-AF54-D8EFB79967F7}" sibTransId="{90ACD34C-3793-417F-BA83-029973DA68D5}"/>
    <dgm:cxn modelId="{2E017CCB-50FB-4693-8453-F36C3D9B56B9}" srcId="{52932548-EF53-4B32-BBA7-542B52D3C100}" destId="{A1C4100A-42BC-43F1-B29A-3FF7B96E88EC}" srcOrd="1" destOrd="0" parTransId="{18A1C3B1-9822-43DC-AD83-CCDFCE24E965}" sibTransId="{C720193B-7174-4F6F-91B0-D81ACA9EDC27}"/>
    <dgm:cxn modelId="{2ABFF890-CCE6-4DE5-AE59-CDC9432DF0C4}" type="presOf" srcId="{D48AD03A-E563-4EA0-90BA-C891F13E2B6C}" destId="{F3EAC320-24A8-4EF9-A9B9-F2708F65C520}" srcOrd="0" destOrd="0" presId="urn:microsoft.com/office/officeart/2005/8/layout/vList2"/>
    <dgm:cxn modelId="{BF616CAB-466B-4BC9-8276-7E9D98E2D87D}" type="presParOf" srcId="{30EFC390-35A0-49F4-80C4-DE24D77E4444}" destId="{F3EAC320-24A8-4EF9-A9B9-F2708F65C520}" srcOrd="0" destOrd="0" presId="urn:microsoft.com/office/officeart/2005/8/layout/vList2"/>
    <dgm:cxn modelId="{B628D7F9-96D3-48DE-BA0A-A5F34162A4F4}" type="presParOf" srcId="{30EFC390-35A0-49F4-80C4-DE24D77E4444}" destId="{1CFBC4E3-43A7-4EB4-BFB7-7A060D8F5B50}" srcOrd="1" destOrd="0" presId="urn:microsoft.com/office/officeart/2005/8/layout/vList2"/>
    <dgm:cxn modelId="{2F3F8158-B742-4B30-AD54-581931949883}" type="presParOf" srcId="{30EFC390-35A0-49F4-80C4-DE24D77E4444}" destId="{BC6C35D6-930E-47F6-9FCD-5BC84EDBCE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30D2-45C9-4A9F-A012-4108F0A2C801}" type="datetimeFigureOut">
              <a:rPr lang="id-ID" smtClean="0"/>
              <a:pPr/>
              <a:t>22/02/2018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D223-4535-4C48-BD6A-A225481535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04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9931" y="6971897"/>
            <a:ext cx="5679439" cy="384664"/>
          </a:xfrm>
          <a:prstGeom prst="rect">
            <a:avLst/>
          </a:prstGeom>
        </p:spPr>
        <p:txBody>
          <a:bodyPr lIns="99032" tIns="99032" rIns="99032" bIns="99032" anchor="ctr" anchorCtr="0">
            <a:spAutoFit/>
          </a:bodyPr>
          <a:lstStyle/>
          <a:p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655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7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619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17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12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164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068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346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744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49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B2B6A9-74F8-470C-93C1-504BB0D55DD6}" type="slidenum">
              <a:rPr lang="id-ID" smtClean="0"/>
              <a:pPr/>
              <a:t>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21313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53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485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74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457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176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8067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592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375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8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71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9417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473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9099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134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872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635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102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751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6052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1227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28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252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7202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221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6749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46185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6438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4479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90410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798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88480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31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54860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0342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4057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0864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37683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034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4057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80864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37683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82661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0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14062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69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1315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29386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931" y="6974307"/>
            <a:ext cx="5679439" cy="379844"/>
          </a:xfrm>
          <a:prstGeom prst="rect">
            <a:avLst/>
          </a:prstGeom>
        </p:spPr>
        <p:txBody>
          <a:bodyPr lIns="96645" tIns="96645" rIns="96645" bIns="9664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75570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3228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7478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21956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3280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45119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89680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4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98175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79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3809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11462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01637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0895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7376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47440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34209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1960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1486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155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83181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89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0163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7033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2343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23433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93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2343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9931" y="6971897"/>
            <a:ext cx="5679439" cy="384664"/>
          </a:xfrm>
          <a:prstGeom prst="rect">
            <a:avLst/>
          </a:prstGeom>
        </p:spPr>
        <p:txBody>
          <a:bodyPr lIns="99032" tIns="99032" rIns="99032" bIns="99032" anchor="ctr" anchorCtr="0">
            <a:spAutoFit/>
          </a:bodyPr>
          <a:lstStyle/>
          <a:p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94406" y="767596"/>
            <a:ext cx="6310489" cy="38379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D223-4535-4C48-BD6A-A22548153573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92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DFDA-9F5C-4934-AC79-1C4879DC1BB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C644-29D2-4325-9687-42080E1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B955-F00E-4810-AC01-C7E5BE2AB22D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6658-2488-4A26-8DE4-A83D37A3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5C23-DEC0-4B82-864E-6191946D98B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1A00-107F-4C42-AC10-8EAE8F32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CD23-5665-4320-B340-206CF246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507500" y="0"/>
            <a:ext cx="3636500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43399" y="3251531"/>
            <a:ext cx="384866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234688" y="1269251"/>
            <a:ext cx="7909315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234688" y="2227435"/>
            <a:ext cx="7909315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234688" y="2875093"/>
            <a:ext cx="791802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10597" y="645189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389913" y="645189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9710" y="216588"/>
            <a:ext cx="3264827" cy="64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83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65762" y="2009550"/>
            <a:ext cx="8326437" cy="40254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89913" y="6451895"/>
            <a:ext cx="3587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10597" y="6451895"/>
            <a:ext cx="16430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65126" y="1336426"/>
            <a:ext cx="8326437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418164" y="6451610"/>
            <a:ext cx="331577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52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434549" y="5087339"/>
            <a:ext cx="8326437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id-ID" sz="54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</a:p>
        </p:txBody>
      </p:sp>
      <p:sp>
        <p:nvSpPr>
          <p:cNvPr id="66" name="Shape 66"/>
          <p:cNvSpPr/>
          <p:nvPr/>
        </p:nvSpPr>
        <p:spPr>
          <a:xfrm>
            <a:off x="-486" y="4533170"/>
            <a:ext cx="9141923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2565" y="0"/>
            <a:ext cx="9144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94" y="142945"/>
            <a:ext cx="3039183" cy="603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82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DFDA-9F5C-4934-AC79-1C4879DC1BB1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C644-29D2-4325-9687-42080E15E8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30C8B-E2BC-4EE6-A21C-4F8D6D3FC934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82F7D-754D-4171-9B91-7D6C4219D907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5D47-9FB9-4C3D-8312-C63007068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0D34A-5595-44C6-A053-3F23BF473D72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FCC0-BDEE-435B-8273-B96F551D1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26ADA3-E908-46B9-9CE4-4A965B4A6BBB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2CDE2-B0F5-40DA-983F-AE541AE1B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3B73A-DE8D-4E8C-A61E-943A03C47CAA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DE7D0-4DCB-44DB-9A72-A2C815AD9CD5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89344-A47A-47E0-8248-6433CD4F2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8A71F-7E78-40CC-AEC4-BF59AF3D049B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99E4-6C66-43B3-8DED-FDFED141E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B955-F00E-4810-AC01-C7E5BE2AB22D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06658-2488-4A26-8DE4-A83D37A30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55C23-DEC0-4B82-864E-6191946D98B1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21A00-107F-4C42-AC10-8EAE8F32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7D-754D-4171-9B91-7D6C4219D907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5D47-9FB9-4C3D-8312-C63007068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D34A-5595-44C6-A053-3F23BF473D7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FCC0-BDEE-435B-8273-B96F551D1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ADA3-E908-46B9-9CE4-4A965B4A6BBB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CDE2-B0F5-40DA-983F-AE541AE1B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7236-B60D-4E51-979D-F9BDCD12FB71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10C0-C023-46DB-8927-270F0F88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E7D0-4DCB-44DB-9A72-A2C815AD9CD5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9344-A47A-47E0-8248-6433CD4F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A71F-7E78-40CC-AEC4-BF59AF3D049B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99E4-6C66-43B3-8DED-FDFED141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348C-2278-4979-91F5-76EB2E30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34" r:id="rId12"/>
    <p:sldLayoutId id="2147483735" r:id="rId13"/>
    <p:sldLayoutId id="2147483737" r:id="rId14"/>
    <p:sldLayoutId id="214748373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00199-8C32-4841-8028-348DD1CE0462}" type="datetimeFigureOut">
              <a:rPr lang="en-US" smtClean="0"/>
              <a:pPr>
                <a:defRPr/>
              </a:pPr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7348C-2278-4979-91F5-76EB2E301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3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09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3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4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4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83.wmf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5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3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6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5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088534" y="1369611"/>
            <a:ext cx="7909315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id-ID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Machine Learning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dirty="0">
                <a:solidFill>
                  <a:schemeClr val="tx1"/>
                </a:solidFill>
              </a:rPr>
              <a:t>ANN: </a:t>
            </a:r>
            <a:r>
              <a:rPr lang="en-US" sz="2800" b="1" dirty="0" smtClean="0">
                <a:solidFill>
                  <a:schemeClr val="tx1"/>
                </a:solidFill>
              </a:rPr>
              <a:t>Multi-Layer Perceptron</a:t>
            </a:r>
            <a:r>
              <a:rPr lang="id-ID" sz="2800" b="1" dirty="0">
                <a:solidFill>
                  <a:schemeClr val="tx1"/>
                </a:solidFill>
              </a:rPr>
              <a:t> </a:t>
            </a:r>
            <a:r>
              <a:rPr lang="id-ID" sz="2800" b="1" dirty="0" smtClean="0">
                <a:solidFill>
                  <a:schemeClr val="tx1"/>
                </a:solidFill>
              </a:rPr>
              <a:t>&amp;</a:t>
            </a:r>
            <a:r>
              <a:rPr lang="en-US" sz="2800" b="1" dirty="0" smtClean="0">
                <a:solidFill>
                  <a:schemeClr val="tx1"/>
                </a:solidFill>
              </a:rPr>
              <a:t> P</a:t>
            </a:r>
            <a:r>
              <a:rPr lang="id-ID" sz="2800" b="1" dirty="0" smtClean="0">
                <a:solidFill>
                  <a:schemeClr val="tx1"/>
                </a:solidFill>
              </a:rPr>
              <a:t>robabilistic NN</a:t>
            </a:r>
            <a:endParaRPr lang="id-ID" sz="28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234689" y="2632170"/>
            <a:ext cx="7909315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Genap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3441050" y="3639588"/>
            <a:ext cx="5150001" cy="13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http</a:t>
            </a:r>
            <a:r>
              <a:rPr lang="en-US" sz="160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://</a:t>
            </a:r>
            <a:r>
              <a:rPr lang="en-US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suyanto.staff.telkomuniversity.ac.id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suyanto@telkomuniversity.ac.id</a:t>
            </a:r>
            <a:r>
              <a:rPr lang="id-ID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atau </a:t>
            </a:r>
            <a:r>
              <a:rPr lang="id-ID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suyanto2008@gmail.com</a:t>
            </a:r>
            <a:endParaRPr lang="en-US" sz="1600" dirty="0" smtClean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10597" y="6507448"/>
            <a:ext cx="1643062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9913" y="6495971"/>
            <a:ext cx="358775" cy="27695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8539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OR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457200" y="3733800"/>
            <a:ext cx="2438400" cy="1981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919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919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919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919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919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71600" y="5867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0,5 = 0</a:t>
            </a:r>
            <a:endParaRPr lang="id-ID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PNN</a:t>
            </a:r>
            <a:endParaRPr lang="id-ID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04624"/>
              </p:ext>
            </p:extLst>
          </p:nvPr>
        </p:nvGraphicFramePr>
        <p:xfrm>
          <a:off x="457200" y="2057400"/>
          <a:ext cx="7894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85" r:id="rId3" imgW="2832100" imgH="406400" progId="Equation.3">
                  <p:embed/>
                </p:oleObj>
              </mc:Choice>
              <mc:Fallback>
                <p:oleObj r:id="rId3" imgW="2832100" imgH="40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78946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429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id-ID" smtClean="0"/>
              <a:t>Naïve Bayes</a:t>
            </a:r>
            <a:endParaRPr lang="id-ID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857151"/>
              </p:ext>
            </p:extLst>
          </p:nvPr>
        </p:nvGraphicFramePr>
        <p:xfrm>
          <a:off x="457200" y="4953000"/>
          <a:ext cx="586014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86" r:id="rId5" imgW="2438400" imgH="596900" progId="Equation.3">
                  <p:embed/>
                </p:oleObj>
              </mc:Choice>
              <mc:Fallback>
                <p:oleObj r:id="rId5" imgW="2438400" imgH="596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5860143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80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 dirty="0" smtClean="0">
                <a:solidFill>
                  <a:srgbClr val="FF0000"/>
                </a:solidFill>
              </a:rPr>
              <a:t>Hasil Pembelajaran </a:t>
            </a:r>
            <a:r>
              <a:rPr lang="id-ID" sz="2800" b="1" dirty="0">
                <a:solidFill>
                  <a:srgbClr val="FF0000"/>
                </a:solidFill>
              </a:rPr>
              <a:t>Naive </a:t>
            </a:r>
            <a:r>
              <a:rPr lang="id-ID" sz="2800" b="1" dirty="0" smtClean="0">
                <a:solidFill>
                  <a:srgbClr val="FF0000"/>
                </a:solidFill>
              </a:rPr>
              <a:t>Bayes?</a:t>
            </a:r>
            <a:endParaRPr lang="id-ID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37301"/>
              </p:ext>
            </p:extLst>
          </p:nvPr>
        </p:nvGraphicFramePr>
        <p:xfrm>
          <a:off x="452769" y="2322294"/>
          <a:ext cx="8332567" cy="38187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6459"/>
                <a:gridCol w="1333448"/>
                <a:gridCol w="1137875"/>
                <a:gridCol w="1137875"/>
                <a:gridCol w="2826910"/>
              </a:tblGrid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 smtClean="0">
                          <a:effectLst/>
                        </a:rPr>
                        <a:t>Handphone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Baterai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Kamera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smtClean="0">
                          <a:effectLst/>
                        </a:rPr>
                        <a:t>Harga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spc="-30" dirty="0" smtClean="0">
                          <a:effectLst/>
                        </a:rPr>
                        <a:t>Layak (Direkomendasikan)</a:t>
                      </a:r>
                      <a:endParaRPr lang="id-ID" sz="3600" b="1" spc="-3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26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1,2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Ya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H5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H6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7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3,5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H7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H8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28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13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0,8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Ya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42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Rata-rata C</a:t>
                      </a:r>
                      <a:r>
                        <a:rPr lang="id-ID" sz="2000" b="1" u="none" strike="noStrike" baseline="-25000" dirty="0">
                          <a:effectLst/>
                        </a:rPr>
                        <a:t>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23.2500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8.8750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6.8000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effectLst/>
                        </a:rPr>
                        <a:t> 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2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 smtClean="0">
                          <a:effectLst/>
                        </a:rPr>
                        <a:t>STD </a:t>
                      </a:r>
                      <a:r>
                        <a:rPr lang="id-ID" sz="2000" b="1" u="none" strike="noStrike" dirty="0">
                          <a:effectLst/>
                        </a:rPr>
                        <a:t>C</a:t>
                      </a:r>
                      <a:r>
                        <a:rPr lang="id-ID" sz="2000" b="1" u="none" strike="noStrike" baseline="-25000" dirty="0">
                          <a:effectLst/>
                        </a:rPr>
                        <a:t>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3.9551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2.9001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5.8052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>
                          <a:effectLst/>
                        </a:rPr>
                        <a:t> 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246586" y="5410200"/>
            <a:ext cx="3831021" cy="8198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17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 dirty="0" smtClean="0">
                <a:solidFill>
                  <a:srgbClr val="FF0000"/>
                </a:solidFill>
              </a:rPr>
              <a:t>Hasil Pembelajaran </a:t>
            </a:r>
            <a:r>
              <a:rPr lang="id-ID" sz="2800" b="1" dirty="0">
                <a:solidFill>
                  <a:srgbClr val="FF0000"/>
                </a:solidFill>
              </a:rPr>
              <a:t>Naive </a:t>
            </a:r>
            <a:r>
              <a:rPr lang="id-ID" sz="2800" b="1" dirty="0" smtClean="0">
                <a:solidFill>
                  <a:srgbClr val="FF0000"/>
                </a:solidFill>
              </a:rPr>
              <a:t>Bayes?</a:t>
            </a:r>
            <a:endParaRPr lang="id-ID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99424"/>
              </p:ext>
            </p:extLst>
          </p:nvPr>
        </p:nvGraphicFramePr>
        <p:xfrm>
          <a:off x="440943" y="2270122"/>
          <a:ext cx="8356218" cy="33657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01842"/>
                <a:gridCol w="1337233"/>
                <a:gridCol w="1141105"/>
                <a:gridCol w="1141105"/>
                <a:gridCol w="2834933"/>
              </a:tblGrid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 smtClean="0">
                          <a:effectLst/>
                        </a:rPr>
                        <a:t>Handphone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Baterai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Kamera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smtClean="0">
                          <a:effectLst/>
                        </a:rPr>
                        <a:t>Harga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spc="-30" dirty="0" smtClean="0">
                          <a:effectLst/>
                        </a:rPr>
                        <a:t>Layak (Direkomendasikan)</a:t>
                      </a:r>
                      <a:endParaRPr lang="id-ID" sz="3600" b="1" spc="-3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44" marR="7144" marT="9525" marB="0" anchor="ctr">
                    <a:solidFill>
                      <a:srgbClr val="92D050"/>
                    </a:solidFill>
                  </a:tcPr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Tidak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21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Tidak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dirty="0">
                          <a:effectLst/>
                        </a:rPr>
                        <a:t>12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Tidak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Tidak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Tidak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27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 smtClean="0">
                          <a:effectLst/>
                        </a:rPr>
                        <a:t>H14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14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u="none" strike="noStrike">
                          <a:effectLst/>
                        </a:rPr>
                        <a:t>Tidak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</a:tr>
              <a:tr h="390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Rata-rata C</a:t>
                      </a:r>
                      <a:r>
                        <a:rPr lang="id-ID" sz="2000" b="1" u="none" strike="noStrike" baseline="-25000" dirty="0">
                          <a:effectLst/>
                        </a:rPr>
                        <a:t>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17.5000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4.6667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7.1667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b="1" u="none" strike="noStrike" dirty="0"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0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>
                          <a:effectLst/>
                        </a:rPr>
                        <a:t>STD C</a:t>
                      </a:r>
                      <a:r>
                        <a:rPr lang="id-ID" sz="2000" b="1" u="none" strike="noStrike" baseline="-25000">
                          <a:effectLst/>
                        </a:rPr>
                        <a:t>2</a:t>
                      </a:r>
                      <a:endParaRPr lang="id-ID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4.8477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2.8752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>
                          <a:effectLst/>
                        </a:rPr>
                        <a:t>4.6224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b="1" u="none" strike="noStrike" dirty="0">
                          <a:effectLst/>
                        </a:rPr>
                        <a:t> 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46586" y="4832132"/>
            <a:ext cx="3831021" cy="8198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39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06570"/>
              </p:ext>
            </p:extLst>
          </p:nvPr>
        </p:nvGraphicFramePr>
        <p:xfrm>
          <a:off x="566926" y="1040960"/>
          <a:ext cx="7970110" cy="350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7128"/>
                <a:gridCol w="1104656"/>
                <a:gridCol w="1241638"/>
                <a:gridCol w="1775744"/>
                <a:gridCol w="22809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smtClean="0">
                          <a:effectLst/>
                        </a:rPr>
                        <a:t>H15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28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4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2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id-ID" sz="3600" spc="-3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91816"/>
              </p:ext>
            </p:extLst>
          </p:nvPr>
        </p:nvGraphicFramePr>
        <p:xfrm>
          <a:off x="562981" y="1051466"/>
          <a:ext cx="7970110" cy="350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7128"/>
                <a:gridCol w="1104656"/>
                <a:gridCol w="1241638"/>
                <a:gridCol w="1775744"/>
                <a:gridCol w="22809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smtClean="0">
                          <a:effectLst/>
                        </a:rPr>
                        <a:t>H15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28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4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effectLst/>
                        </a:rPr>
                        <a:t>2</a:t>
                      </a:r>
                      <a:endParaRPr lang="id-ID" sz="3600" spc="-3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id-ID" sz="2000" spc="-30" dirty="0" smtClean="0">
                          <a:solidFill>
                            <a:srgbClr val="FF0000"/>
                          </a:solidFill>
                          <a:effectLst/>
                        </a:rPr>
                        <a:t>Ya</a:t>
                      </a:r>
                      <a:endParaRPr lang="id-ID" sz="3600" spc="-3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5164"/>
              </p:ext>
            </p:extLst>
          </p:nvPr>
        </p:nvGraphicFramePr>
        <p:xfrm>
          <a:off x="199679" y="1970707"/>
          <a:ext cx="4159681" cy="380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08" name="Equation" r:id="rId3" imgW="3327400" imgH="2806700" progId="Equation.3">
                  <p:embed/>
                </p:oleObj>
              </mc:Choice>
              <mc:Fallback>
                <p:oleObj name="Equation" r:id="rId3" imgW="33274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9" y="1970707"/>
                        <a:ext cx="4159681" cy="3804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52400" y="30666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87002"/>
              </p:ext>
            </p:extLst>
          </p:nvPr>
        </p:nvGraphicFramePr>
        <p:xfrm>
          <a:off x="4506299" y="1965451"/>
          <a:ext cx="4409101" cy="37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09" name="Equation" r:id="rId5" imgW="3441700" imgH="2806700" progId="Equation.3">
                  <p:embed/>
                </p:oleObj>
              </mc:Choice>
              <mc:Fallback>
                <p:oleObj name="Equation" r:id="rId5" imgW="34417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299" y="1965451"/>
                        <a:ext cx="4409101" cy="3776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266700" y="32190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1524000" y="5470651"/>
            <a:ext cx="1265183" cy="3205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95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166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OR</a:t>
            </a:r>
            <a:endParaRPr lang="id-ID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8288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79" name="TextBox 34"/>
          <p:cNvSpPr txBox="1">
            <a:spLocks noChangeArrowheads="1"/>
          </p:cNvSpPr>
          <p:nvPr/>
        </p:nvSpPr>
        <p:spPr bwMode="auto">
          <a:xfrm>
            <a:off x="5029200" y="59436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i="1"/>
              <a:t>θ</a:t>
            </a:r>
            <a:r>
              <a:rPr lang="en-US" sz="3200"/>
              <a:t> = 0,5</a:t>
            </a:r>
            <a:endParaRPr lang="id-ID" sz="320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38400" y="42672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TextBox 36"/>
          <p:cNvSpPr txBox="1">
            <a:spLocks noChangeArrowheads="1"/>
          </p:cNvSpPr>
          <p:nvPr/>
        </p:nvSpPr>
        <p:spPr bwMode="auto">
          <a:xfrm>
            <a:off x="2743200" y="3886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2200" y="5818188"/>
            <a:ext cx="1457325" cy="430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TextBox 38"/>
          <p:cNvSpPr txBox="1">
            <a:spLocks noChangeArrowheads="1"/>
          </p:cNvSpPr>
          <p:nvPr/>
        </p:nvSpPr>
        <p:spPr bwMode="auto">
          <a:xfrm>
            <a:off x="2667000" y="6045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96000" y="53340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5" name="TextBox 40"/>
          <p:cNvSpPr txBox="1">
            <a:spLocks noChangeArrowheads="1"/>
          </p:cNvSpPr>
          <p:nvPr/>
        </p:nvSpPr>
        <p:spPr bwMode="auto">
          <a:xfrm>
            <a:off x="1600200" y="398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2086" name="TextBox 41"/>
          <p:cNvSpPr txBox="1">
            <a:spLocks noChangeArrowheads="1"/>
          </p:cNvSpPr>
          <p:nvPr/>
        </p:nvSpPr>
        <p:spPr bwMode="auto">
          <a:xfrm>
            <a:off x="1524000" y="596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2087" name="TextBox 42"/>
          <p:cNvSpPr txBox="1">
            <a:spLocks noChangeArrowheads="1"/>
          </p:cNvSpPr>
          <p:nvPr/>
        </p:nvSpPr>
        <p:spPr bwMode="auto">
          <a:xfrm>
            <a:off x="7086600" y="5029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048000" y="1143000"/>
          <a:ext cx="46482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64" name="Visio" r:id="rId4" imgW="3987899" imgH="2020453" progId="Visio.Drawing.11">
                  <p:embed/>
                </p:oleObj>
              </mc:Choice>
              <mc:Fallback>
                <p:oleObj name="Visio" r:id="rId4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4648200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1689658">
            <a:off x="5865813" y="3738563"/>
            <a:ext cx="381000" cy="881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7169150" y="2349500"/>
          <a:ext cx="1435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265" name="Equation" r:id="rId6" imgW="698400" imgH="444240" progId="Equation.3">
                  <p:embed/>
                </p:oleObj>
              </mc:Choice>
              <mc:Fallback>
                <p:oleObj name="Equation" r:id="rId6" imgW="6984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349500"/>
                        <a:ext cx="14351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29000" y="4648200"/>
            <a:ext cx="2667000" cy="1371600"/>
            <a:chOff x="6172200" y="3810000"/>
            <a:chExt cx="2667000" cy="1371600"/>
          </a:xfrm>
        </p:grpSpPr>
        <p:sp>
          <p:nvSpPr>
            <p:cNvPr id="19" name="Oval 18"/>
            <p:cNvSpPr/>
            <p:nvPr/>
          </p:nvSpPr>
          <p:spPr>
            <a:xfrm>
              <a:off x="6172200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6368257" y="4491831"/>
              <a:ext cx="1276350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362826" y="4492625"/>
              <a:ext cx="1274762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3" name="Rectangle 21"/>
            <p:cNvSpPr>
              <a:spLocks noChangeArrowheads="1"/>
            </p:cNvSpPr>
            <p:nvPr/>
          </p:nvSpPr>
          <p:spPr bwMode="auto">
            <a:xfrm>
              <a:off x="6400800" y="4114800"/>
              <a:ext cx="3710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4000" b="1">
                  <a:sym typeface="Symbol" pitchFamily="18" charset="2"/>
                </a:rPr>
                <a:t></a:t>
              </a:r>
              <a:endParaRPr lang="id-ID" sz="40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317345" y="1065245"/>
                <a:ext cx="7628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554519" y="2134281"/>
                <a:ext cx="762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6782826" y="1599764"/>
                <a:ext cx="106903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5" name="Rectangle 23"/>
            <p:cNvSpPr>
              <a:spLocks noChangeArrowheads="1"/>
            </p:cNvSpPr>
            <p:nvPr/>
          </p:nvSpPr>
          <p:spPr bwMode="auto">
            <a:xfrm>
              <a:off x="8154430" y="3925866"/>
              <a:ext cx="371042" cy="8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ym typeface="Symbol" pitchFamily="18" charset="2"/>
                </a:rPr>
                <a:t>y</a:t>
              </a:r>
              <a:endParaRPr lang="id-ID" sz="8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XOR</a:t>
            </a:r>
            <a:endParaRPr lang="id-ID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0216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50217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50218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50219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50220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1066800" y="3200400"/>
            <a:ext cx="2895600" cy="2514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4800" y="2514600"/>
            <a:ext cx="2895600" cy="2514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5791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x1 - x2 - 0,5 = 0</a:t>
            </a:r>
            <a:endParaRPr lang="id-ID" sz="240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81200" y="1981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x1 - x2 + 0,5 = 0</a:t>
            </a:r>
            <a:endParaRPr lang="id-ID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XOR</a:t>
            </a:r>
            <a:endParaRPr lang="id-ID" smtClean="0"/>
          </a:p>
        </p:txBody>
      </p:sp>
      <p:sp>
        <p:nvSpPr>
          <p:cNvPr id="51203" name="TextBox 34"/>
          <p:cNvSpPr txBox="1">
            <a:spLocks noChangeArrowheads="1"/>
          </p:cNvSpPr>
          <p:nvPr/>
        </p:nvSpPr>
        <p:spPr bwMode="auto">
          <a:xfrm>
            <a:off x="3352800" y="25908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cxnSp>
        <p:nvCxnSpPr>
          <p:cNvPr id="36" name="Straight Arrow Connector 35"/>
          <p:cNvCxnSpPr>
            <a:stCxn id="51207" idx="3"/>
          </p:cNvCxnSpPr>
          <p:nvPr/>
        </p:nvCxnSpPr>
        <p:spPr>
          <a:xfrm>
            <a:off x="838200" y="3521075"/>
            <a:ext cx="2438400" cy="47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TextBox 36"/>
          <p:cNvSpPr txBox="1">
            <a:spLocks noChangeArrowheads="1"/>
          </p:cNvSpPr>
          <p:nvPr/>
        </p:nvSpPr>
        <p:spPr bwMode="auto">
          <a:xfrm>
            <a:off x="1066800" y="3048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-1</a:t>
            </a:r>
            <a:endParaRPr lang="id-ID" sz="2400"/>
          </a:p>
        </p:txBody>
      </p:sp>
      <p:cxnSp>
        <p:nvCxnSpPr>
          <p:cNvPr id="40" name="Straight Arrow Connector 39"/>
          <p:cNvCxnSpPr>
            <a:stCxn id="51211" idx="3"/>
          </p:cNvCxnSpPr>
          <p:nvPr/>
        </p:nvCxnSpPr>
        <p:spPr>
          <a:xfrm flipV="1">
            <a:off x="838200" y="3848100"/>
            <a:ext cx="2662238" cy="179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extBox 40"/>
          <p:cNvSpPr txBox="1">
            <a:spLocks noChangeArrowheads="1"/>
          </p:cNvSpPr>
          <p:nvPr/>
        </p:nvSpPr>
        <p:spPr bwMode="auto">
          <a:xfrm>
            <a:off x="0" y="329088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x1</a:t>
            </a:r>
            <a:endParaRPr lang="id-ID" sz="2400"/>
          </a:p>
        </p:txBody>
      </p:sp>
      <p:sp>
        <p:nvSpPr>
          <p:cNvPr id="51208" name="TextBox 42"/>
          <p:cNvSpPr txBox="1">
            <a:spLocks noChangeArrowheads="1"/>
          </p:cNvSpPr>
          <p:nvPr/>
        </p:nvSpPr>
        <p:spPr bwMode="auto">
          <a:xfrm>
            <a:off x="8458200" y="421163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cxnSp>
        <p:nvCxnSpPr>
          <p:cNvPr id="54" name="Straight Arrow Connector 53"/>
          <p:cNvCxnSpPr>
            <a:stCxn id="51211" idx="3"/>
          </p:cNvCxnSpPr>
          <p:nvPr/>
        </p:nvCxnSpPr>
        <p:spPr>
          <a:xfrm>
            <a:off x="838200" y="5640388"/>
            <a:ext cx="24384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TextBox 54"/>
          <p:cNvSpPr txBox="1">
            <a:spLocks noChangeArrowheads="1"/>
          </p:cNvSpPr>
          <p:nvPr/>
        </p:nvSpPr>
        <p:spPr bwMode="auto">
          <a:xfrm>
            <a:off x="1066800" y="564356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-1</a:t>
            </a:r>
            <a:endParaRPr lang="id-ID" sz="2400"/>
          </a:p>
        </p:txBody>
      </p:sp>
      <p:sp>
        <p:nvSpPr>
          <p:cNvPr id="51211" name="TextBox 55"/>
          <p:cNvSpPr txBox="1">
            <a:spLocks noChangeArrowheads="1"/>
          </p:cNvSpPr>
          <p:nvPr/>
        </p:nvSpPr>
        <p:spPr bwMode="auto">
          <a:xfrm>
            <a:off x="0" y="540861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x2</a:t>
            </a:r>
            <a:endParaRPr lang="id-ID" sz="2400"/>
          </a:p>
        </p:txBody>
      </p:sp>
      <p:cxnSp>
        <p:nvCxnSpPr>
          <p:cNvPr id="59" name="Straight Arrow Connector 58"/>
          <p:cNvCxnSpPr>
            <a:stCxn id="51207" idx="3"/>
          </p:cNvCxnSpPr>
          <p:nvPr/>
        </p:nvCxnSpPr>
        <p:spPr>
          <a:xfrm>
            <a:off x="838200" y="3521075"/>
            <a:ext cx="2662238" cy="179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3" name="TextBox 62"/>
          <p:cNvSpPr txBox="1">
            <a:spLocks noChangeArrowheads="1"/>
          </p:cNvSpPr>
          <p:nvPr/>
        </p:nvSpPr>
        <p:spPr bwMode="auto">
          <a:xfrm>
            <a:off x="1219200" y="38147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4" name="TextBox 63"/>
          <p:cNvSpPr txBox="1">
            <a:spLocks noChangeArrowheads="1"/>
          </p:cNvSpPr>
          <p:nvPr/>
        </p:nvSpPr>
        <p:spPr bwMode="auto">
          <a:xfrm>
            <a:off x="1219200" y="48053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5" name="TextBox 68"/>
          <p:cNvSpPr txBox="1">
            <a:spLocks noChangeArrowheads="1"/>
          </p:cNvSpPr>
          <p:nvPr/>
        </p:nvSpPr>
        <p:spPr bwMode="auto">
          <a:xfrm>
            <a:off x="6553200" y="50339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800600" y="3525838"/>
            <a:ext cx="1671638" cy="650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800600" y="4824413"/>
            <a:ext cx="1671638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8" name="TextBox 83"/>
          <p:cNvSpPr txBox="1">
            <a:spLocks noChangeArrowheads="1"/>
          </p:cNvSpPr>
          <p:nvPr/>
        </p:nvSpPr>
        <p:spPr bwMode="auto">
          <a:xfrm>
            <a:off x="5334000" y="3352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sp>
        <p:nvSpPr>
          <p:cNvPr id="51219" name="TextBox 84"/>
          <p:cNvSpPr txBox="1">
            <a:spLocks noChangeArrowheads="1"/>
          </p:cNvSpPr>
          <p:nvPr/>
        </p:nvSpPr>
        <p:spPr bwMode="auto">
          <a:xfrm>
            <a:off x="5334000" y="53387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 = 1</a:t>
            </a:r>
            <a:endParaRPr lang="id-ID" sz="2400"/>
          </a:p>
        </p:txBody>
      </p:sp>
      <p:cxnSp>
        <p:nvCxnSpPr>
          <p:cNvPr id="86" name="Straight Arrow Connector 85"/>
          <p:cNvCxnSpPr>
            <a:endCxn id="51208" idx="1"/>
          </p:cNvCxnSpPr>
          <p:nvPr/>
        </p:nvCxnSpPr>
        <p:spPr>
          <a:xfrm>
            <a:off x="7772400" y="4500563"/>
            <a:ext cx="6858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76600" y="3052763"/>
            <a:ext cx="1524000" cy="914400"/>
            <a:chOff x="6172201" y="3810000"/>
            <a:chExt cx="2667000" cy="1371600"/>
          </a:xfrm>
        </p:grpSpPr>
        <p:sp>
          <p:nvSpPr>
            <p:cNvPr id="41" name="Oval 40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72" name="Rectangle 43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74" name="Rectangle 45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sp>
        <p:nvSpPr>
          <p:cNvPr id="51222" name="TextBox 52"/>
          <p:cNvSpPr txBox="1">
            <a:spLocks noChangeArrowheads="1"/>
          </p:cNvSpPr>
          <p:nvPr/>
        </p:nvSpPr>
        <p:spPr bwMode="auto">
          <a:xfrm>
            <a:off x="3276600" y="6096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i="1"/>
              <a:t>θ</a:t>
            </a:r>
            <a:r>
              <a:rPr lang="en-US" sz="2400"/>
              <a:t> = 0,5</a:t>
            </a:r>
            <a:endParaRPr lang="id-ID" sz="2400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276600" y="5186363"/>
            <a:ext cx="1524000" cy="914400"/>
            <a:chOff x="6172201" y="3810000"/>
            <a:chExt cx="2667000" cy="1371600"/>
          </a:xfrm>
        </p:grpSpPr>
        <p:sp>
          <p:nvSpPr>
            <p:cNvPr id="53" name="Oval 52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63" name="Rectangle 56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65" name="Rectangle 5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248400" y="4043363"/>
            <a:ext cx="1524000" cy="914400"/>
            <a:chOff x="6172201" y="3810000"/>
            <a:chExt cx="2667000" cy="1371600"/>
          </a:xfrm>
        </p:grpSpPr>
        <p:sp>
          <p:nvSpPr>
            <p:cNvPr id="65" name="Oval 6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6368653" y="4492229"/>
              <a:ext cx="127397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362032" y="4493418"/>
              <a:ext cx="12763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54" name="Rectangle 68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320397" y="1069035"/>
                <a:ext cx="758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551471" y="2132383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6783388" y="1595369"/>
                <a:ext cx="1063348" cy="10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56" name="Rectangle 71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6172200" y="1041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02 IT Telkom\001 Kuliah 2009\CS4773 SC\Perceptron\Hasil Penelusuran Gambar Google untuk http--www_cs_nott_ac_uk-~gxk-courses-g5aiai-006neuralnetworks-images-perceptron001_jpg_files\neural-networks_files\linsep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166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</a:t>
            </a:r>
            <a:r>
              <a:rPr lang="en-US" dirty="0" err="1" smtClean="0"/>
              <a:t>elemen</a:t>
            </a:r>
            <a:r>
              <a:rPr lang="en-US" dirty="0" smtClean="0"/>
              <a:t> input </a:t>
            </a:r>
            <a:r>
              <a:rPr lang="en-US" dirty="0" smtClean="0">
                <a:sym typeface="Wingdings" pitchFamily="2" charset="2"/>
              </a:rPr>
              <a:t> 3 </a:t>
            </a:r>
            <a:r>
              <a:rPr lang="en-US" dirty="0" err="1" smtClean="0"/>
              <a:t>dimensi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err="1" smtClean="0"/>
              <a:t>Perceptron</a:t>
            </a:r>
            <a:r>
              <a:rPr lang="en-US" dirty="0" smtClean="0"/>
              <a:t> Network</a:t>
            </a:r>
            <a:endParaRPr lang="id-ID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91313" y="2438400"/>
            <a:ext cx="1524000" cy="914400"/>
            <a:chOff x="6172201" y="3810000"/>
            <a:chExt cx="2667000" cy="1371600"/>
          </a:xfrm>
        </p:grpSpPr>
        <p:sp>
          <p:nvSpPr>
            <p:cNvPr id="5" name="Oval 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94" name="Rectangle 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96" name="Rectangle 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691313" y="3886200"/>
            <a:ext cx="1524000" cy="914400"/>
            <a:chOff x="6172201" y="3810000"/>
            <a:chExt cx="2667000" cy="1371600"/>
          </a:xfrm>
        </p:grpSpPr>
        <p:sp>
          <p:nvSpPr>
            <p:cNvPr id="15" name="Oval 1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85" name="Rectangle 1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87" name="Rectangle 1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691313" y="5486400"/>
            <a:ext cx="1524000" cy="914400"/>
            <a:chOff x="6172201" y="3810000"/>
            <a:chExt cx="2667000" cy="1371600"/>
          </a:xfrm>
        </p:grpSpPr>
        <p:sp>
          <p:nvSpPr>
            <p:cNvPr id="25" name="Oval 24"/>
            <p:cNvSpPr/>
            <p:nvPr/>
          </p:nvSpPr>
          <p:spPr>
            <a:xfrm>
              <a:off x="6172201" y="3810000"/>
              <a:ext cx="2667000" cy="1371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6368655" y="4492229"/>
              <a:ext cx="1273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62032" y="4493420"/>
              <a:ext cx="12763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6" name="Rectangle 27"/>
            <p:cNvSpPr>
              <a:spLocks noChangeArrowheads="1"/>
            </p:cNvSpPr>
            <p:nvPr/>
          </p:nvSpPr>
          <p:spPr bwMode="auto">
            <a:xfrm>
              <a:off x="6254752" y="4060371"/>
              <a:ext cx="37104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b="1">
                  <a:sym typeface="Symbol" pitchFamily="18" charset="2"/>
                </a:rPr>
                <a:t></a:t>
              </a:r>
              <a:endParaRPr lang="id-ID" sz="2800" b="1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7289457" y="4256739"/>
              <a:ext cx="396446" cy="447404"/>
              <a:chOff x="6553200" y="1066800"/>
              <a:chExt cx="1524000" cy="1068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320397" y="1069035"/>
                <a:ext cx="75824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551471" y="2132387"/>
                <a:ext cx="7689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6783376" y="1595371"/>
                <a:ext cx="1063352" cy="106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278" name="Rectangle 29"/>
            <p:cNvSpPr>
              <a:spLocks noChangeArrowheads="1"/>
            </p:cNvSpPr>
            <p:nvPr/>
          </p:nvSpPr>
          <p:spPr bwMode="auto">
            <a:xfrm>
              <a:off x="8039101" y="3869204"/>
              <a:ext cx="371042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y</a:t>
              </a:r>
              <a:endParaRPr lang="id-ID" sz="6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4710113" y="2895600"/>
            <a:ext cx="1981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36"/>
          <p:cNvSpPr txBox="1">
            <a:spLocks noChangeArrowheads="1"/>
          </p:cNvSpPr>
          <p:nvPr/>
        </p:nvSpPr>
        <p:spPr bwMode="auto">
          <a:xfrm>
            <a:off x="5167313" y="22860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cxnSp>
        <p:nvCxnSpPr>
          <p:cNvPr id="36" name="Straight Arrow Connector 35"/>
          <p:cNvCxnSpPr>
            <a:stCxn id="53259" idx="3"/>
          </p:cNvCxnSpPr>
          <p:nvPr/>
        </p:nvCxnSpPr>
        <p:spPr>
          <a:xfrm>
            <a:off x="4633913" y="5880100"/>
            <a:ext cx="2057400" cy="6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7" name="TextBox 38"/>
          <p:cNvSpPr txBox="1">
            <a:spLocks noChangeArrowheads="1"/>
          </p:cNvSpPr>
          <p:nvPr/>
        </p:nvSpPr>
        <p:spPr bwMode="auto">
          <a:xfrm>
            <a:off x="5014913" y="59436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sp>
        <p:nvSpPr>
          <p:cNvPr id="53258" name="TextBox 40"/>
          <p:cNvSpPr txBox="1">
            <a:spLocks noChangeArrowheads="1"/>
          </p:cNvSpPr>
          <p:nvPr/>
        </p:nvSpPr>
        <p:spPr bwMode="auto">
          <a:xfrm>
            <a:off x="3795713" y="2463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53259" name="TextBox 41"/>
          <p:cNvSpPr txBox="1">
            <a:spLocks noChangeArrowheads="1"/>
          </p:cNvSpPr>
          <p:nvPr/>
        </p:nvSpPr>
        <p:spPr bwMode="auto">
          <a:xfrm>
            <a:off x="3795713" y="5588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xp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33913" y="4267200"/>
            <a:ext cx="2105025" cy="47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1" name="TextBox 40"/>
          <p:cNvSpPr txBox="1">
            <a:spLocks noChangeArrowheads="1"/>
          </p:cNvSpPr>
          <p:nvPr/>
        </p:nvSpPr>
        <p:spPr bwMode="auto">
          <a:xfrm>
            <a:off x="3795713" y="36322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53262" name="TextBox 40"/>
          <p:cNvSpPr txBox="1">
            <a:spLocks noChangeArrowheads="1"/>
          </p:cNvSpPr>
          <p:nvPr/>
        </p:nvSpPr>
        <p:spPr bwMode="auto">
          <a:xfrm>
            <a:off x="3795713" y="4064000"/>
            <a:ext cx="83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  <a:endParaRPr lang="id-ID" sz="320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33913" y="3171825"/>
            <a:ext cx="2181225" cy="1095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33913" y="4267200"/>
            <a:ext cx="2209800" cy="1385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4557713" y="3048000"/>
            <a:ext cx="266700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259" idx="3"/>
          </p:cNvCxnSpPr>
          <p:nvPr/>
        </p:nvCxnSpPr>
        <p:spPr>
          <a:xfrm flipV="1">
            <a:off x="4633913" y="4572000"/>
            <a:ext cx="2181225" cy="130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259" idx="3"/>
          </p:cNvCxnSpPr>
          <p:nvPr/>
        </p:nvCxnSpPr>
        <p:spPr>
          <a:xfrm flipV="1">
            <a:off x="4633913" y="3276600"/>
            <a:ext cx="2409825" cy="260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710113" y="2895600"/>
            <a:ext cx="21336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229600" y="5942013"/>
            <a:ext cx="685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Arrow Connector 68"/>
          <p:cNvCxnSpPr/>
          <p:nvPr/>
        </p:nvCxnSpPr>
        <p:spPr>
          <a:xfrm>
            <a:off x="8229600" y="43434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229600" y="28956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</a:t>
            </a:r>
            <a:endParaRPr lang="id-ID" smtClean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6248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24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55325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526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33CC33"/>
                </a:solidFill>
              </a:rPr>
              <a:t>w</a:t>
            </a:r>
            <a:r>
              <a:rPr lang="en-US" sz="2800" b="1" baseline="-25000">
                <a:solidFill>
                  <a:srgbClr val="33CC33"/>
                </a:solidFill>
              </a:rPr>
              <a:t>1</a:t>
            </a:r>
            <a:r>
              <a:rPr lang="en-US" sz="2800" b="1" i="1">
                <a:solidFill>
                  <a:srgbClr val="33CC33"/>
                </a:solidFill>
              </a:rPr>
              <a:t>x</a:t>
            </a:r>
            <a:r>
              <a:rPr lang="en-US" sz="2800" b="1" baseline="-25000">
                <a:solidFill>
                  <a:srgbClr val="33CC33"/>
                </a:solidFill>
              </a:rPr>
              <a:t>1</a:t>
            </a:r>
            <a:r>
              <a:rPr lang="en-US" sz="2800" b="1" i="1">
                <a:solidFill>
                  <a:srgbClr val="33CC33"/>
                </a:solidFill>
              </a:rPr>
              <a:t> + w</a:t>
            </a:r>
            <a:r>
              <a:rPr lang="en-US" sz="2800" b="1" baseline="-25000">
                <a:solidFill>
                  <a:srgbClr val="33CC33"/>
                </a:solidFill>
              </a:rPr>
              <a:t>2</a:t>
            </a:r>
            <a:r>
              <a:rPr lang="en-US" sz="2800" b="1" i="1">
                <a:solidFill>
                  <a:srgbClr val="33CC33"/>
                </a:solidFill>
              </a:rPr>
              <a:t>x</a:t>
            </a:r>
            <a:r>
              <a:rPr lang="en-US" sz="2800" b="1" baseline="-25000">
                <a:solidFill>
                  <a:srgbClr val="33CC33"/>
                </a:solidFill>
              </a:rPr>
              <a:t>2 </a:t>
            </a:r>
            <a:r>
              <a:rPr lang="en-US" sz="2800" b="1" i="1">
                <a:solidFill>
                  <a:srgbClr val="33CC33"/>
                </a:solidFill>
              </a:rPr>
              <a:t>- </a:t>
            </a:r>
            <a:r>
              <a:rPr lang="el-GR" sz="2800" b="1" i="1">
                <a:solidFill>
                  <a:srgbClr val="33CC33"/>
                </a:solidFill>
              </a:rPr>
              <a:t>θ</a:t>
            </a:r>
            <a:r>
              <a:rPr lang="en-US" sz="2800" b="1" i="1">
                <a:solidFill>
                  <a:srgbClr val="33CC33"/>
                </a:solidFill>
              </a:rPr>
              <a:t>= </a:t>
            </a:r>
            <a:r>
              <a:rPr lang="en-US" sz="2800" b="1">
                <a:solidFill>
                  <a:srgbClr val="33CC33"/>
                </a:solidFill>
              </a:rPr>
              <a:t>0</a:t>
            </a:r>
            <a:endParaRPr lang="id-ID" sz="2800" b="1" baseline="-2500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2896828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8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56349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  <p:sp>
          <p:nvSpPr>
            <p:cNvPr id="30" name="Oval 29"/>
            <p:cNvSpPr/>
            <p:nvPr/>
          </p:nvSpPr>
          <p:spPr>
            <a:xfrm>
              <a:off x="3276600" y="525873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4877783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236349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288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685800" y="914400"/>
            <a:ext cx="4800600" cy="35814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1476375" y="3276600"/>
            <a:ext cx="5334000" cy="27432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8600" y="3429000"/>
            <a:ext cx="2971800" cy="2895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 Functions</a:t>
            </a:r>
            <a:endParaRPr lang="id-ID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smtClean="0"/>
              <a:t>Hard</a:t>
            </a:r>
            <a:r>
              <a:rPr lang="id-ID" smtClean="0"/>
              <a:t> </a:t>
            </a:r>
            <a:r>
              <a:rPr lang="id-ID" i="1" smtClean="0"/>
              <a:t>Limit</a:t>
            </a:r>
            <a:endParaRPr lang="en-US" i="1" smtClean="0"/>
          </a:p>
          <a:p>
            <a:r>
              <a:rPr lang="id-ID" i="1" smtClean="0"/>
              <a:t>Threshold</a:t>
            </a:r>
            <a:endParaRPr lang="en-US" i="1" smtClean="0"/>
          </a:p>
          <a:p>
            <a:r>
              <a:rPr lang="id-ID" i="1" smtClean="0"/>
              <a:t>Linear </a:t>
            </a:r>
            <a:r>
              <a:rPr lang="id-ID" smtClean="0"/>
              <a:t>(</a:t>
            </a:r>
            <a:r>
              <a:rPr lang="id-ID" i="1" smtClean="0"/>
              <a:t>Identity</a:t>
            </a:r>
            <a:r>
              <a:rPr lang="id-ID" smtClean="0"/>
              <a:t>)</a:t>
            </a:r>
            <a:endParaRPr lang="en-US" smtClean="0"/>
          </a:p>
          <a:p>
            <a:r>
              <a:rPr lang="id-ID" i="1" smtClean="0"/>
              <a:t>Sigmoid</a:t>
            </a:r>
            <a:endParaRPr lang="en-US" i="1" smtClean="0"/>
          </a:p>
          <a:p>
            <a:r>
              <a:rPr lang="id-ID" i="1" smtClean="0"/>
              <a:t>Radial Basis Function</a:t>
            </a:r>
            <a:r>
              <a:rPr lang="id-ID" smtClean="0"/>
              <a:t> (RBF)</a:t>
            </a:r>
            <a:endParaRPr lang="en-US" smtClean="0"/>
          </a:p>
          <a:p>
            <a:r>
              <a:rPr lang="en-US" smtClean="0"/>
              <a:t>…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D:\Foto\2012-02-04\DSC0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282"/>
            <a:ext cx="9163349" cy="84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38887" y="1000133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</a:rPr>
              <a:t>Berjalan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1687" y="2209808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Bahasa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0287" y="16144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</a:rPr>
              <a:t>Arah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1687" y="381008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FFFF00"/>
                </a:solidFill>
              </a:rPr>
              <a:t>Menangis?</a:t>
            </a:r>
            <a:endParaRPr lang="id-ID" sz="280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81687" y="2819408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00"/>
                </a:solidFill>
              </a:rPr>
              <a:t>Logika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4305300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Multiple Intelligence !!!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1687" y="3429001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FF00"/>
                </a:solidFill>
              </a:rPr>
              <a:t>Seni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798" y="5615226"/>
            <a:ext cx="8610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d-ID" sz="1600" b="1" dirty="0" smtClean="0">
                <a:solidFill>
                  <a:srgbClr val="FFFF00"/>
                </a:solidFill>
              </a:rPr>
              <a:t>Learning paling simpel: </a:t>
            </a:r>
            <a:r>
              <a:rPr lang="id-ID" sz="1600" b="1" dirty="0" smtClean="0">
                <a:solidFill>
                  <a:srgbClr val="FF0000"/>
                </a:solidFill>
              </a:rPr>
              <a:t>membedakan dua kelas</a:t>
            </a:r>
            <a:r>
              <a:rPr lang="id-ID" sz="1600" b="1" dirty="0" smtClean="0">
                <a:solidFill>
                  <a:srgbClr val="FFFF00"/>
                </a:solidFill>
              </a:rPr>
              <a:t>. Jika bayi baru lahir menangis, dia akan segera ditolong ibunya. Jika balita rewel, dia dimasukkan mesin cuci oleh ibunya. Di usia dua tahun, dia sudah bisa berjalan, menentukan arah. Usia 5 tahun dia sudah mahir berbahasa </a:t>
            </a:r>
            <a:r>
              <a:rPr lang="id-ID" sz="1600" b="1" dirty="0">
                <a:solidFill>
                  <a:srgbClr val="FFFF00"/>
                </a:solidFill>
              </a:rPr>
              <a:t>bahkan </a:t>
            </a:r>
            <a:r>
              <a:rPr lang="id-ID" sz="1600" b="1" dirty="0" smtClean="0">
                <a:solidFill>
                  <a:srgbClr val="FFFF00"/>
                </a:solidFill>
              </a:rPr>
              <a:t>bisa mengatakan kalimat </a:t>
            </a:r>
            <a:r>
              <a:rPr lang="id-ID" sz="1600" b="1" dirty="0">
                <a:solidFill>
                  <a:srgbClr val="FFFF00"/>
                </a:solidFill>
              </a:rPr>
              <a:t>majemuk yang kompleks</a:t>
            </a:r>
            <a:r>
              <a:rPr lang="id-ID" sz="1600" b="1" dirty="0" smtClean="0">
                <a:solidFill>
                  <a:srgbClr val="FFFF00"/>
                </a:solidFill>
              </a:rPr>
              <a:t>, padahal tidak pernah diajari tata bahasa (</a:t>
            </a:r>
            <a:r>
              <a:rPr lang="id-ID" sz="1600" b="1" i="1" dirty="0" smtClean="0">
                <a:solidFill>
                  <a:srgbClr val="FFFF00"/>
                </a:solidFill>
              </a:rPr>
              <a:t>grammar</a:t>
            </a:r>
            <a:r>
              <a:rPr lang="id-ID" sz="1600" b="1" dirty="0" smtClean="0">
                <a:solidFill>
                  <a:srgbClr val="FFFF00"/>
                </a:solidFill>
              </a:rPr>
              <a:t>). </a:t>
            </a:r>
            <a:r>
              <a:rPr lang="id-ID" sz="1600" b="1" dirty="0" smtClean="0">
                <a:solidFill>
                  <a:srgbClr val="FF0000"/>
                </a:solidFill>
              </a:rPr>
              <a:t>Bagaimana manusia belajar? </a:t>
            </a:r>
            <a:endParaRPr lang="id-ID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33400" y="2133600"/>
          <a:ext cx="81486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5" name="Visio" r:id="rId4" imgW="4000327" imgH="2020453" progId="Visio.Drawing.11">
                  <p:embed/>
                </p:oleObj>
              </mc:Choice>
              <mc:Fallback>
                <p:oleObj name="Visio" r:id="rId4" imgW="4000327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8148638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Hard</a:t>
            </a:r>
            <a:r>
              <a:rPr lang="id-ID" dirty="0" smtClean="0"/>
              <a:t> </a:t>
            </a:r>
            <a:r>
              <a:rPr lang="id-ID" i="1" dirty="0" smtClean="0"/>
              <a:t>Limit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685800" y="2133600"/>
          <a:ext cx="7975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29" name="Visio" r:id="rId4" imgW="3987899" imgH="2020453" progId="Visio.Drawing.11">
                  <p:embed/>
                </p:oleObj>
              </mc:Choice>
              <mc:Fallback>
                <p:oleObj name="Visio" r:id="rId4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79756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Threshold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Symetric Hard</a:t>
            </a:r>
            <a:r>
              <a:rPr lang="id-ID" dirty="0" smtClean="0"/>
              <a:t> </a:t>
            </a:r>
            <a:r>
              <a:rPr lang="id-ID" i="1" dirty="0" smtClean="0"/>
              <a:t>Limit</a:t>
            </a:r>
            <a:endParaRPr lang="id-ID" dirty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457200" y="2209800"/>
          <a:ext cx="8270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53" name="Visio" r:id="rId4" imgW="4070574" imgH="2027741" progId="Visio.Drawing.11">
                  <p:embed/>
                </p:oleObj>
              </mc:Choice>
              <mc:Fallback>
                <p:oleObj name="Visio" r:id="rId4" imgW="4070574" imgH="202774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27087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Bipolar Threshold</a:t>
            </a:r>
            <a:endParaRPr lang="id-ID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33400" y="2286000"/>
          <a:ext cx="81883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77" name="Visio" r:id="rId4" imgW="4076789" imgH="2050146" progId="Visio.Drawing.11">
                  <p:embed/>
                </p:oleObj>
              </mc:Choice>
              <mc:Fallback>
                <p:oleObj name="Visio" r:id="rId4" imgW="4076789" imgH="205014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1883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Linear </a:t>
            </a:r>
            <a:r>
              <a:rPr lang="id-ID" dirty="0" smtClean="0"/>
              <a:t>(</a:t>
            </a:r>
            <a:r>
              <a:rPr lang="id-ID" i="1" dirty="0" smtClean="0"/>
              <a:t>Identity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533400" y="2286000"/>
          <a:ext cx="65532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01" name="Visio" r:id="rId4" imgW="3009296" imgH="1937583" progId="Visio.Drawing.11">
                  <p:embed/>
                </p:oleObj>
              </mc:Choice>
              <mc:Fallback>
                <p:oleObj name="Visio" r:id="rId4" imgW="3009296" imgH="193758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553200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Piecewise-linear</a:t>
            </a:r>
            <a:endParaRPr lang="id-ID" dirty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457200" y="2286000"/>
          <a:ext cx="8286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225" name="Visio" r:id="rId4" imgW="5190482" imgH="2135714" progId="Visio.Drawing.11">
                  <p:embed/>
                </p:oleObj>
              </mc:Choice>
              <mc:Fallback>
                <p:oleObj name="Visio" r:id="rId4" imgW="5190482" imgH="213571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828675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Symetric</a:t>
            </a:r>
            <a:r>
              <a:rPr lang="id-ID" dirty="0" smtClean="0"/>
              <a:t> </a:t>
            </a:r>
            <a:r>
              <a:rPr lang="id-ID" i="1" dirty="0" smtClean="0"/>
              <a:t>Piecewise-linear</a:t>
            </a:r>
            <a:endParaRPr lang="id-ID" dirty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457200" y="2209800"/>
          <a:ext cx="809942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49" name="Visio" r:id="rId4" imgW="4814118" imgH="2495536" progId="Visio.Drawing.11">
                  <p:embed/>
                </p:oleObj>
              </mc:Choice>
              <mc:Fallback>
                <p:oleObj name="Visio" r:id="rId4" imgW="4814118" imgH="24955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8099425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Sigmoid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sigmoid </a:t>
            </a:r>
            <a:r>
              <a:rPr lang="en-US" i="1" dirty="0" err="1" smtClean="0"/>
              <a:t>biner</a:t>
            </a:r>
            <a:endParaRPr lang="id-ID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533400" y="2209800"/>
          <a:ext cx="75771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273" name="Visio" r:id="rId4" imgW="3939266" imgH="2183223" progId="Visio.Drawing.11">
                  <p:embed/>
                </p:oleObj>
              </mc:Choice>
              <mc:Fallback>
                <p:oleObj name="Visio" r:id="rId4" imgW="3939266" imgH="21832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7577138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Sigmoid</a:t>
            </a:r>
            <a:r>
              <a:rPr lang="en-US" i="1" dirty="0" smtClean="0"/>
              <a:t> </a:t>
            </a:r>
            <a:r>
              <a:rPr lang="id-ID" i="1" dirty="0"/>
              <a:t>Symetric </a:t>
            </a:r>
            <a:r>
              <a:rPr lang="en-US" dirty="0"/>
              <a:t>(</a:t>
            </a:r>
            <a:r>
              <a:rPr lang="id-ID" i="1" dirty="0"/>
              <a:t>Bipolar</a:t>
            </a:r>
            <a:r>
              <a:rPr lang="en-US" dirty="0"/>
              <a:t>) </a:t>
            </a:r>
            <a:endParaRPr lang="id-ID" dirty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533400" y="2286000"/>
          <a:ext cx="67056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97" name="Visio" r:id="rId4" imgW="3964933" imgH="2489058" progId="Visio.Drawing.11">
                  <p:embed/>
                </p:oleObj>
              </mc:Choice>
              <mc:Fallback>
                <p:oleObj name="Visio" r:id="rId4" imgW="3964933" imgH="248905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6705600" cy="420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Radial Basis Function</a:t>
            </a:r>
            <a:r>
              <a:rPr lang="id-ID" dirty="0" smtClean="0"/>
              <a:t> (RBF)</a:t>
            </a:r>
            <a:endParaRPr lang="id-ID" dirty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57200" y="2209800"/>
          <a:ext cx="698023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21" name="Visio" r:id="rId4" imgW="3431592" imgH="2129236" progId="Visio.Drawing.11">
                  <p:embed/>
                </p:oleObj>
              </mc:Choice>
              <mc:Fallback>
                <p:oleObj name="Visio" r:id="rId4" imgW="3431592" imgH="21292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6980238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4727575" y="6488113"/>
            <a:ext cx="441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[Sumber: Digital Studio – Paris, Perancis]</a:t>
            </a:r>
            <a:endParaRPr lang="id-ID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0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10 - 100 Milyar neuron</a:t>
            </a:r>
          </a:p>
          <a:p>
            <a:r>
              <a:rPr lang="en-US" sz="2400" b="1">
                <a:solidFill>
                  <a:srgbClr val="FFFF00"/>
                </a:solidFill>
              </a:rPr>
              <a:t>10 - 100 Trilyun koneksi</a:t>
            </a:r>
            <a:endParaRPr lang="id-ID" sz="2400" b="1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rgbClr val="FFFF00"/>
                </a:solidFill>
              </a:rPr>
              <a:t>Store &amp; retrieve?</a:t>
            </a:r>
          </a:p>
          <a:p>
            <a:r>
              <a:rPr lang="en-US" sz="2400" b="1">
                <a:solidFill>
                  <a:srgbClr val="FFFF00"/>
                </a:solidFill>
              </a:rPr>
              <a:t>Unlimited capacity?</a:t>
            </a:r>
          </a:p>
          <a:p>
            <a:r>
              <a:rPr lang="en-US" sz="2400" b="1">
                <a:solidFill>
                  <a:srgbClr val="FFFF00"/>
                </a:solidFill>
              </a:rPr>
              <a:t>How we learn?</a:t>
            </a:r>
            <a:endParaRPr lang="id-ID" sz="2400" b="1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14" idx="7"/>
          </p:cNvCxnSpPr>
          <p:nvPr/>
        </p:nvCxnSpPr>
        <p:spPr>
          <a:xfrm flipV="1">
            <a:off x="2391848" y="990600"/>
            <a:ext cx="2865952" cy="14344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7"/>
          </p:cNvCxnSpPr>
          <p:nvPr/>
        </p:nvCxnSpPr>
        <p:spPr>
          <a:xfrm flipV="1">
            <a:off x="3306248" y="1917700"/>
            <a:ext cx="3132652" cy="1721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7"/>
          </p:cNvCxnSpPr>
          <p:nvPr/>
        </p:nvCxnSpPr>
        <p:spPr>
          <a:xfrm flipV="1">
            <a:off x="3458648" y="1905000"/>
            <a:ext cx="5380552" cy="30295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90800" y="35052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1676400" y="2291118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2743200" y="48006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Arsitektur ANN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Para ahli memodelkan sel syaraf otak manusia ke dalam berbagai arsitektur ANN (susunan </a:t>
            </a:r>
            <a:r>
              <a:rPr lang="id-ID" i="1" smtClean="0"/>
              <a:t>neuron</a:t>
            </a:r>
            <a:r>
              <a:rPr lang="id-ID" smtClean="0"/>
              <a:t>) yang berbeda-beda. </a:t>
            </a:r>
            <a:endParaRPr lang="en-US" smtClean="0"/>
          </a:p>
          <a:p>
            <a:pPr eaLnBrk="1" hangingPunct="1"/>
            <a:r>
              <a:rPr lang="id-ID" smtClean="0"/>
              <a:t>Masing-masing arsitektur menggunakan algoritma belajar khusus.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304800" y="2209800"/>
          <a:ext cx="3733800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5" name="Visio" r:id="rId4" imgW="2368391" imgH="2713196" progId="Visio.Drawing.11">
                  <p:embed/>
                </p:oleObj>
              </mc:Choice>
              <mc:Fallback>
                <p:oleObj name="Visio" r:id="rId4" imgW="2368391" imgH="27131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3733800" cy="420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dirty="0" smtClean="0"/>
              <a:t>Single-Layer </a:t>
            </a:r>
            <a:r>
              <a:rPr lang="en-US" sz="4400" i="1" dirty="0" err="1" smtClean="0"/>
              <a:t>Feedforward</a:t>
            </a:r>
            <a:r>
              <a:rPr lang="en-US" sz="4400" i="1" dirty="0" smtClean="0"/>
              <a:t> Networks</a:t>
            </a:r>
            <a:endParaRPr lang="id-ID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429000"/>
            <a:ext cx="39195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200400" y="3657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24400" y="2514600"/>
            <a:ext cx="41148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057400" y="2286000"/>
          <a:ext cx="5334000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69" name="Visio" r:id="rId4" imgW="5248842" imgH="4282766" progId="Visio.Drawing.11">
                  <p:embed/>
                </p:oleObj>
              </mc:Choice>
              <mc:Fallback>
                <p:oleObj name="Visio" r:id="rId4" imgW="5248842" imgH="42827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334000" cy="433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i="1" dirty="0" smtClean="0"/>
              <a:t>Multi-Layer </a:t>
            </a:r>
            <a:r>
              <a:rPr lang="en-US" sz="4400" i="1" dirty="0" err="1" smtClean="0"/>
              <a:t>Feedforward</a:t>
            </a:r>
            <a:r>
              <a:rPr lang="en-US" sz="4400" dirty="0" smtClean="0"/>
              <a:t> </a:t>
            </a:r>
            <a:r>
              <a:rPr lang="en-US" sz="4400" i="1" dirty="0" smtClean="0"/>
              <a:t>Networks</a:t>
            </a:r>
            <a:endParaRPr lang="id-ID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smtClean="0"/>
              <a:t>Recurrent Networks</a:t>
            </a:r>
            <a:endParaRPr lang="id-ID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50292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Lattice</a:t>
            </a:r>
            <a:r>
              <a:rPr lang="en-US" dirty="0" smtClean="0"/>
              <a:t> </a:t>
            </a:r>
            <a:r>
              <a:rPr lang="en-US" i="1" dirty="0" smtClean="0"/>
              <a:t>Structure </a:t>
            </a:r>
            <a:r>
              <a:rPr lang="en-US" sz="3100" dirty="0" smtClean="0"/>
              <a:t>(</a:t>
            </a:r>
            <a:r>
              <a:rPr lang="en-US" sz="3100" dirty="0" err="1" smtClean="0"/>
              <a:t>satu</a:t>
            </a:r>
            <a:r>
              <a:rPr lang="en-US" sz="3100" dirty="0" smtClean="0"/>
              <a:t> </a:t>
            </a:r>
            <a:r>
              <a:rPr lang="en-US" sz="3100" dirty="0" err="1" smtClean="0"/>
              <a:t>dimensi</a:t>
            </a:r>
            <a:r>
              <a:rPr lang="en-US" sz="3100" dirty="0" smtClean="0"/>
              <a:t>, 3 </a:t>
            </a:r>
            <a:r>
              <a:rPr lang="en-US" sz="3100" i="1" dirty="0" smtClean="0"/>
              <a:t>neurons</a:t>
            </a:r>
            <a:r>
              <a:rPr lang="en-US" sz="3100" dirty="0" smtClean="0"/>
              <a:t>)</a:t>
            </a:r>
            <a:endParaRPr lang="id-ID" dirty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533400" y="2133600"/>
          <a:ext cx="78803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93" name="Visio" r:id="rId4" imgW="3474482" imgH="1471851" progId="Visio.Drawing.11">
                  <p:embed/>
                </p:oleObj>
              </mc:Choice>
              <mc:Fallback>
                <p:oleObj name="Visio" r:id="rId4" imgW="3474482" imgH="147185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88035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Lattice</a:t>
            </a:r>
            <a:r>
              <a:rPr lang="en-US" dirty="0" smtClean="0"/>
              <a:t> </a:t>
            </a:r>
            <a:r>
              <a:rPr lang="en-US" i="1" dirty="0" smtClean="0"/>
              <a:t>Structure </a:t>
            </a:r>
            <a:r>
              <a:rPr lang="en-US" sz="3100" dirty="0" smtClean="0"/>
              <a:t>(</a:t>
            </a:r>
            <a:r>
              <a:rPr lang="en-US" sz="3100" dirty="0" err="1" smtClean="0"/>
              <a:t>dua</a:t>
            </a:r>
            <a:r>
              <a:rPr lang="en-US" sz="3100" dirty="0" smtClean="0"/>
              <a:t> </a:t>
            </a:r>
            <a:r>
              <a:rPr lang="en-US" sz="3100" dirty="0" err="1" smtClean="0"/>
              <a:t>dimensi</a:t>
            </a:r>
            <a:r>
              <a:rPr lang="en-US" sz="3100" dirty="0" smtClean="0"/>
              <a:t>, 3x3 </a:t>
            </a:r>
            <a:r>
              <a:rPr lang="en-US" sz="3100" i="1" dirty="0" smtClean="0"/>
              <a:t>neurons</a:t>
            </a:r>
            <a:r>
              <a:rPr lang="en-US" sz="3100" dirty="0" smtClean="0"/>
              <a:t>)</a:t>
            </a:r>
            <a:endParaRPr lang="id-ID" dirty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1600200" y="2133600"/>
          <a:ext cx="60198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417" name="Visio" r:id="rId4" imgW="3847624" imgH="2781538" progId="Visio.Drawing.11">
                  <p:embed/>
                </p:oleObj>
              </mc:Choice>
              <mc:Fallback>
                <p:oleObj name="Visio" r:id="rId4" imgW="3847624" imgH="278153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019800" cy="442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(</a:t>
            </a:r>
            <a:r>
              <a:rPr lang="en-US" i="1" dirty="0" smtClean="0"/>
              <a:t>Learning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76200" y="2438400"/>
          <a:ext cx="89312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41" name="Visio" r:id="rId4" imgW="3986927" imgH="1120378" progId="Visio.Drawing.11">
                  <p:embed/>
                </p:oleObj>
              </mc:Choice>
              <mc:Fallback>
                <p:oleObj name="Visio" r:id="rId4" imgW="3986927" imgH="112037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438400"/>
                        <a:ext cx="8931275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486400" y="47244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Perceptron: Model</a:t>
            </a:r>
            <a:endParaRPr lang="id-ID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5867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Perceptron</a:t>
            </a:r>
            <a:r>
              <a:rPr lang="en-US" dirty="0" smtClean="0"/>
              <a:t>: </a:t>
            </a:r>
            <a:r>
              <a:rPr lang="en-US" i="1" dirty="0" smtClean="0"/>
              <a:t>Signal-Flow Graph</a:t>
            </a:r>
            <a:endParaRPr lang="id-ID" i="1" dirty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0"/>
            <a:ext cx="6569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6629400" y="4724400"/>
          <a:ext cx="1806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48" name="Equation" r:id="rId5" imgW="927100" imgH="431800" progId="Equation.3">
                  <p:embed/>
                </p:oleObj>
              </mc:Choice>
              <mc:Fallback>
                <p:oleObj name="Equation" r:id="rId5" imgW="927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724400"/>
                        <a:ext cx="18065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7008813" y="5791200"/>
          <a:ext cx="18303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49" name="Equation" r:id="rId7" imgW="927100" imgH="431800" progId="Equation.3">
                  <p:embed/>
                </p:oleObj>
              </mc:Choice>
              <mc:Fallback>
                <p:oleObj name="Equation" r:id="rId7" imgW="927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5791200"/>
                        <a:ext cx="1830387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606425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Decision boundary </a:t>
            </a:r>
            <a:r>
              <a:rPr lang="en-US">
                <a:solidFill>
                  <a:srgbClr val="C00000"/>
                </a:solidFill>
                <a:sym typeface="Wingdings" pitchFamily="2" charset="2"/>
              </a:rPr>
              <a:t></a:t>
            </a:r>
            <a:endParaRPr lang="id-ID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3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62494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52600" y="1524000"/>
            <a:ext cx="4343400" cy="3429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CC33"/>
                </a:solidFill>
              </a:rPr>
              <a:t>w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 + w</a:t>
            </a:r>
            <a:r>
              <a:rPr lang="en-US" sz="2800" baseline="-25000">
                <a:solidFill>
                  <a:srgbClr val="33CC33"/>
                </a:solidFill>
              </a:rPr>
              <a:t>2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2 </a:t>
            </a:r>
            <a:r>
              <a:rPr lang="en-US" sz="2800" i="1">
                <a:solidFill>
                  <a:srgbClr val="33CC33"/>
                </a:solidFill>
              </a:rPr>
              <a:t>- </a:t>
            </a:r>
            <a:r>
              <a:rPr lang="el-GR" sz="2800" i="1">
                <a:solidFill>
                  <a:srgbClr val="33CC33"/>
                </a:solidFill>
              </a:rPr>
              <a:t>θ</a:t>
            </a:r>
            <a:r>
              <a:rPr lang="en-US" sz="2800" i="1">
                <a:solidFill>
                  <a:srgbClr val="33CC33"/>
                </a:solidFill>
              </a:rPr>
              <a:t>= </a:t>
            </a:r>
            <a:r>
              <a:rPr lang="en-US" sz="2800">
                <a:solidFill>
                  <a:srgbClr val="33CC33"/>
                </a:solidFill>
              </a:rPr>
              <a:t>0</a:t>
            </a:r>
            <a:endParaRPr lang="id-ID" sz="2800" baseline="-25000">
              <a:solidFill>
                <a:srgbClr val="33CC33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8200" y="6172200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Decision boundary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Perceptron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Neuron</a:t>
            </a:r>
            <a:r>
              <a:rPr lang="en-US" smtClean="0"/>
              <a:t>: Sel syaraf biologis</a:t>
            </a:r>
          </a:p>
          <a:p>
            <a:r>
              <a:rPr lang="en-US" b="1" smtClean="0">
                <a:sym typeface="Wingdings" pitchFamily="2" charset="2"/>
              </a:rPr>
              <a:t>Perceptron</a:t>
            </a:r>
            <a:r>
              <a:rPr lang="en-US" smtClean="0">
                <a:sym typeface="Wingdings" pitchFamily="2" charset="2"/>
              </a:rPr>
              <a:t>: </a:t>
            </a:r>
            <a:r>
              <a:rPr lang="en-US" smtClean="0"/>
              <a:t>Sel syaraf buatan</a:t>
            </a:r>
          </a:p>
          <a:p>
            <a:pPr lvl="1"/>
            <a:r>
              <a:rPr lang="en-US" smtClean="0"/>
              <a:t>Input function</a:t>
            </a:r>
          </a:p>
          <a:p>
            <a:pPr lvl="1"/>
            <a:r>
              <a:rPr lang="en-US" smtClean="0"/>
              <a:t>Activation function</a:t>
            </a:r>
          </a:p>
          <a:p>
            <a:pPr lvl="1"/>
            <a:r>
              <a:rPr lang="en-US" smtClean="0"/>
              <a:t>Output</a:t>
            </a:r>
          </a:p>
          <a:p>
            <a:pPr lvl="1"/>
            <a:endParaRPr lang="en-US" smtClean="0"/>
          </a:p>
          <a:p>
            <a:endParaRPr lang="en-US" smtClean="0">
              <a:sym typeface="Wingdings" pitchFamily="2" charset="2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685800"/>
          <a:ext cx="8458201" cy="5410200"/>
        </p:xfrm>
        <a:graphic>
          <a:graphicData uri="http://schemas.openxmlformats.org/drawingml/2006/table">
            <a:tbl>
              <a:tblPr/>
              <a:tblGrid>
                <a:gridCol w="1515561"/>
                <a:gridCol w="1343442"/>
                <a:gridCol w="1780594"/>
                <a:gridCol w="2101984"/>
                <a:gridCol w="1716620"/>
              </a:tblGrid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Arial"/>
                          <a:ea typeface="Times New Roman"/>
                          <a:cs typeface="Times New Roman"/>
                        </a:rPr>
                        <a:t>Pelamar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IPK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Psikologi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Wawancara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Arial"/>
                          <a:ea typeface="Times New Roman"/>
                          <a:cs typeface="Times New Roman"/>
                        </a:rPr>
                        <a:t>Diterima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P4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P5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P6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P7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P8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P9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P11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397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973407">
            <a:off x="1671638" y="3128963"/>
            <a:ext cx="3795712" cy="1493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Flowchart: Punched Tape 4"/>
          <p:cNvSpPr/>
          <p:nvPr/>
        </p:nvSpPr>
        <p:spPr>
          <a:xfrm rot="1533938">
            <a:off x="1711325" y="3359150"/>
            <a:ext cx="5353050" cy="1670050"/>
          </a:xfrm>
          <a:prstGeom prst="flowChartPunchedTap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43600" y="457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Visualisasi 100 dimensi?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3600" y="990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Bisa dengan Perceptron?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0"/>
          <a:ext cx="8382000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2630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Pola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…</a:t>
                      </a:r>
                      <a:endParaRPr lang="id-ID" sz="32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Pix</a:t>
                      </a:r>
                    </a:p>
                    <a:p>
                      <a:pPr algn="ctr"/>
                      <a:r>
                        <a:rPr lang="en-US" sz="3200" dirty="0" smtClean="0"/>
                        <a:t>100</a:t>
                      </a:r>
                      <a:endParaRPr lang="id-ID" sz="3200" dirty="0"/>
                    </a:p>
                  </a:txBody>
                  <a:tcPr marL="0" marR="0" marT="46800" marB="46800" anchor="ctr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..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endParaRPr lang="id-ID" sz="3200"/>
                    </a:p>
                  </a:txBody>
                  <a:tcPr marL="0" marR="0" marT="46800" marB="46800"/>
                </a:tc>
              </a:tr>
              <a:tr h="7292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O5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…</a:t>
                      </a:r>
                      <a:endParaRPr lang="id-ID" sz="32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id-ID" sz="32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Definisikan masalah</a:t>
            </a:r>
            <a:endParaRPr lang="id-ID" smtClean="0"/>
          </a:p>
          <a:p>
            <a:pPr lvl="1" eaLnBrk="1" hangingPunct="1"/>
            <a:r>
              <a:rPr lang="en-US" smtClean="0"/>
              <a:t>M</a:t>
            </a:r>
            <a:r>
              <a:rPr lang="id-ID" smtClean="0"/>
              <a:t>atriks pola masukan (P) </a:t>
            </a:r>
            <a:endParaRPr lang="en-US" smtClean="0"/>
          </a:p>
          <a:p>
            <a:pPr lvl="1" eaLnBrk="1" hangingPunct="1"/>
            <a:r>
              <a:rPr lang="id-ID" smtClean="0"/>
              <a:t>matriks target (T)</a:t>
            </a:r>
            <a:endParaRPr lang="en-US" smtClean="0"/>
          </a:p>
          <a:p>
            <a:pPr eaLnBrk="1" hangingPunct="1"/>
            <a:r>
              <a:rPr lang="id-ID" b="1" smtClean="0"/>
              <a:t>Inisialisasi parameter jaringan</a:t>
            </a:r>
            <a:endParaRPr lang="en-US" b="1" smtClean="0"/>
          </a:p>
          <a:p>
            <a:pPr lvl="1" eaLnBrk="1" hangingPunct="1"/>
            <a:r>
              <a:rPr lang="en-US" smtClean="0"/>
              <a:t>A</a:t>
            </a:r>
            <a:r>
              <a:rPr lang="id-ID" smtClean="0"/>
              <a:t>rsitektur jaringan (misalkan I-H-O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i="1" smtClean="0"/>
              <a:t>Sy</a:t>
            </a:r>
            <a:r>
              <a:rPr lang="id-ID" i="1" smtClean="0"/>
              <a:t>napti</a:t>
            </a:r>
            <a:r>
              <a:rPr lang="en-US" i="1" smtClean="0"/>
              <a:t>c weights</a:t>
            </a:r>
            <a:r>
              <a:rPr lang="id-ID" i="1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smtClean="0"/>
              <a:t>acak</a:t>
            </a:r>
            <a:r>
              <a:rPr lang="en-US" smtClean="0"/>
              <a:t> (atau dengan metode tertentu)</a:t>
            </a:r>
          </a:p>
          <a:p>
            <a:pPr lvl="1" eaLnBrk="1" hangingPunct="1"/>
            <a:r>
              <a:rPr lang="en-US" i="1" smtClean="0"/>
              <a:t>L</a:t>
            </a:r>
            <a:r>
              <a:rPr lang="id-ID" i="1" smtClean="0"/>
              <a:t>earning</a:t>
            </a:r>
            <a:r>
              <a:rPr lang="id-ID" smtClean="0"/>
              <a:t> </a:t>
            </a:r>
            <a:r>
              <a:rPr lang="id-ID" i="1" smtClean="0"/>
              <a:t>rate </a:t>
            </a:r>
            <a:r>
              <a:rPr lang="id-ID" smtClean="0"/>
              <a:t>(</a:t>
            </a:r>
            <a:r>
              <a:rPr lang="id-ID" i="1" smtClean="0"/>
              <a:t>lr</a:t>
            </a:r>
            <a:r>
              <a:rPr lang="id-ID" smtClean="0"/>
              <a:t>)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laju belajar</a:t>
            </a:r>
            <a:endParaRPr lang="en-US" smtClean="0"/>
          </a:p>
          <a:p>
            <a:pPr lvl="1" eaLnBrk="1" hangingPunct="1"/>
            <a:r>
              <a:rPr lang="en-US" i="1" smtClean="0"/>
              <a:t>Th</a:t>
            </a:r>
            <a:r>
              <a:rPr lang="id-ID" i="1" smtClean="0"/>
              <a:t>reshold</a:t>
            </a:r>
            <a:r>
              <a:rPr lang="id-ID" smtClean="0"/>
              <a:t> </a:t>
            </a:r>
            <a:r>
              <a:rPr lang="en-US" smtClean="0"/>
              <a:t>MSE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smtClean="0"/>
              <a:t>untuk menghentikan </a:t>
            </a:r>
            <a:r>
              <a:rPr lang="id-ID" i="1" smtClean="0"/>
              <a:t>learning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Multi-Layer Perceptron (MLP) </a:t>
            </a:r>
            <a:r>
              <a:rPr lang="en-US" sz="3600" dirty="0" err="1" smtClean="0"/>
              <a:t>tanpa</a:t>
            </a:r>
            <a:r>
              <a:rPr lang="en-US" sz="3600" dirty="0" smtClean="0"/>
              <a:t> bias</a:t>
            </a:r>
            <a:endParaRPr lang="id-ID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60890"/>
            <a:ext cx="5029200" cy="43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Multi-Layer Perceptron (MLP)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bias</a:t>
            </a:r>
            <a:endParaRPr lang="id-ID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60890"/>
            <a:ext cx="5029200" cy="43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200400" y="2667000"/>
            <a:ext cx="1219200" cy="3853318"/>
            <a:chOff x="3200400" y="2667000"/>
            <a:chExt cx="1219200" cy="3853318"/>
          </a:xfrm>
        </p:grpSpPr>
        <p:sp>
          <p:nvSpPr>
            <p:cNvPr id="16" name="Rectangle 15"/>
            <p:cNvSpPr/>
            <p:nvPr/>
          </p:nvSpPr>
          <p:spPr>
            <a:xfrm>
              <a:off x="3200400" y="6248400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00400" y="2667000"/>
              <a:ext cx="1219200" cy="3853318"/>
              <a:chOff x="3200400" y="2667000"/>
              <a:chExt cx="1219200" cy="385331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352800" y="2667000"/>
                <a:ext cx="1066800" cy="3581400"/>
                <a:chOff x="3352800" y="2667000"/>
                <a:chExt cx="1066800" cy="3581400"/>
              </a:xfrm>
            </p:grpSpPr>
            <p:cxnSp>
              <p:nvCxnSpPr>
                <p:cNvPr id="3" name="Straight Arrow Connector 2"/>
                <p:cNvCxnSpPr/>
                <p:nvPr/>
              </p:nvCxnSpPr>
              <p:spPr>
                <a:xfrm flipV="1">
                  <a:off x="3352800" y="3810000"/>
                  <a:ext cx="990600" cy="24384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3352800" y="2667000"/>
                  <a:ext cx="1066800" cy="35814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3352800" y="5867400"/>
                  <a:ext cx="838200" cy="3810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3200400" y="62125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1</a:t>
                </a:r>
                <a:endParaRPr lang="en-US" sz="14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039574" y="2935010"/>
            <a:ext cx="838200" cy="3535266"/>
            <a:chOff x="5039574" y="2935010"/>
            <a:chExt cx="838200" cy="3535266"/>
          </a:xfrm>
        </p:grpSpPr>
        <p:sp>
          <p:nvSpPr>
            <p:cNvPr id="19" name="Rectangle 18"/>
            <p:cNvSpPr/>
            <p:nvPr/>
          </p:nvSpPr>
          <p:spPr>
            <a:xfrm>
              <a:off x="5039574" y="6212541"/>
              <a:ext cx="3048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49694" y="2935010"/>
              <a:ext cx="828080" cy="3535266"/>
              <a:chOff x="5049694" y="2935010"/>
              <a:chExt cx="828080" cy="353526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174876" y="2935010"/>
                <a:ext cx="702898" cy="3277531"/>
                <a:chOff x="5174876" y="2935010"/>
                <a:chExt cx="702898" cy="3277531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219700" y="5484140"/>
                  <a:ext cx="640976" cy="728401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19" idx="0"/>
                </p:cNvCxnSpPr>
                <p:nvPr/>
              </p:nvCxnSpPr>
              <p:spPr>
                <a:xfrm flipV="1">
                  <a:off x="5191974" y="4648200"/>
                  <a:ext cx="668702" cy="1564341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19" idx="0"/>
                </p:cNvCxnSpPr>
                <p:nvPr/>
              </p:nvCxnSpPr>
              <p:spPr>
                <a:xfrm flipV="1">
                  <a:off x="5191974" y="3709130"/>
                  <a:ext cx="685800" cy="2503411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174876" y="2935010"/>
                  <a:ext cx="685800" cy="3277531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5049694" y="616249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1</a:t>
                </a:r>
                <a:endParaRPr lang="en-US" sz="1400" b="1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048000" y="209774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W1&amp;B1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78771" y="2130623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W2 &amp; B2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24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 Surface</a:t>
            </a:r>
          </a:p>
        </p:txBody>
      </p:sp>
      <p:pic>
        <p:nvPicPr>
          <p:cNvPr id="12291" name="Picture 3" descr="weight-space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913" y="1417637"/>
            <a:ext cx="6224587" cy="4525963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7696200" cy="923330"/>
          </a:xfrm>
          <a:prstGeom prst="rect">
            <a:avLst/>
          </a:prstGeom>
          <a:solidFill>
            <a:srgbClr val="FFFFCC"/>
          </a:solidFill>
          <a:ln w="9525">
            <a:solidFill>
              <a:srgbClr val="F0FD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Figure above describes error </a:t>
            </a:r>
            <a:r>
              <a:rPr lang="en-US" sz="1800" dirty="0">
                <a:solidFill>
                  <a:srgbClr val="FF0000"/>
                </a:solidFill>
              </a:rPr>
              <a:t>as function of weights in multidimensional </a:t>
            </a:r>
            <a:r>
              <a:rPr lang="en-US" sz="1800" dirty="0" smtClean="0">
                <a:solidFill>
                  <a:srgbClr val="FF0000"/>
                </a:solidFill>
              </a:rPr>
              <a:t>space. Therefor, we use derivative of the function f(W) to find minimum error of the network. W refers to all weights in the network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5400" y="1646237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error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0" y="4999037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weights</a:t>
            </a:r>
          </a:p>
        </p:txBody>
      </p:sp>
    </p:spTree>
    <p:extLst>
      <p:ext uri="{BB962C8B-B14F-4D97-AF65-F5344CB8AC3E}">
        <p14:creationId xmlns:p14="http://schemas.microsoft.com/office/powerpoint/2010/main" val="40233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91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0487" name="Content Placeholder 2"/>
          <p:cNvSpPr>
            <a:spLocks noGrp="1"/>
          </p:cNvSpPr>
          <p:nvPr>
            <p:ph idx="1"/>
          </p:nvPr>
        </p:nvSpPr>
        <p:spPr>
          <a:xfrm>
            <a:off x="457200" y="1323911"/>
            <a:ext cx="8229600" cy="5000690"/>
          </a:xfrm>
        </p:spPr>
        <p:txBody>
          <a:bodyPr/>
          <a:lstStyle/>
          <a:p>
            <a:pPr eaLnBrk="1" hangingPunct="1"/>
            <a:r>
              <a:rPr lang="id-ID" b="1" dirty="0" smtClean="0"/>
              <a:t>Pelatihan Jaringan</a:t>
            </a:r>
            <a:endParaRPr lang="en-US" b="1" dirty="0" smtClean="0"/>
          </a:p>
          <a:p>
            <a:pPr lvl="1" eaLnBrk="1" hangingPunct="1"/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endParaRPr lang="en-US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45568"/>
              </p:ext>
            </p:extLst>
          </p:nvPr>
        </p:nvGraphicFramePr>
        <p:xfrm>
          <a:off x="1016440" y="3852780"/>
          <a:ext cx="20828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2" name="Equation" r:id="rId4" imgW="888840" imgH="393480" progId="Equation.3">
                  <p:embed/>
                </p:oleObj>
              </mc:Choice>
              <mc:Fallback>
                <p:oleObj name="Equation" r:id="rId4" imgW="88884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40" y="3852780"/>
                        <a:ext cx="20828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42982"/>
              </p:ext>
            </p:extLst>
          </p:nvPr>
        </p:nvGraphicFramePr>
        <p:xfrm>
          <a:off x="5476875" y="3190875"/>
          <a:ext cx="26114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3" name="Equation" r:id="rId6" imgW="1168200" imgH="177480" progId="Equation.3">
                  <p:embed/>
                </p:oleObj>
              </mc:Choice>
              <mc:Fallback>
                <p:oleObj name="Equation" r:id="rId6" imgW="11682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3190875"/>
                        <a:ext cx="26114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760"/>
              </p:ext>
            </p:extLst>
          </p:nvPr>
        </p:nvGraphicFramePr>
        <p:xfrm>
          <a:off x="5494506" y="5093452"/>
          <a:ext cx="1981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4" name="Equation" r:id="rId8" imgW="723586" imgH="165028" progId="Equation.3">
                  <p:embed/>
                </p:oleObj>
              </mc:Choice>
              <mc:Fallback>
                <p:oleObj name="Equation" r:id="rId8" imgW="723586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506" y="5093452"/>
                        <a:ext cx="1981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68612"/>
              </p:ext>
            </p:extLst>
          </p:nvPr>
        </p:nvGraphicFramePr>
        <p:xfrm>
          <a:off x="5181600" y="5667364"/>
          <a:ext cx="1903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5" name="Equation" r:id="rId10" imgW="888840" imgH="431640" progId="Equation.3">
                  <p:embed/>
                </p:oleObj>
              </mc:Choice>
              <mc:Fallback>
                <p:oleObj name="Equation" r:id="rId10" imgW="888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67364"/>
                        <a:ext cx="19034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83805"/>
              </p:ext>
            </p:extLst>
          </p:nvPr>
        </p:nvGraphicFramePr>
        <p:xfrm>
          <a:off x="1016440" y="3190010"/>
          <a:ext cx="2438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6" name="Equation" r:id="rId12" imgW="1041120" imgH="177480" progId="Equation.3">
                  <p:embed/>
                </p:oleObj>
              </mc:Choice>
              <mc:Fallback>
                <p:oleObj name="Equation" r:id="rId12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40" y="3190010"/>
                        <a:ext cx="24384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94830"/>
              </p:ext>
            </p:extLst>
          </p:nvPr>
        </p:nvGraphicFramePr>
        <p:xfrm>
          <a:off x="5384969" y="3852779"/>
          <a:ext cx="22002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77" name="Equation" r:id="rId14" imgW="939600" imgH="393480" progId="Equation.3">
                  <p:embed/>
                </p:oleObj>
              </mc:Choice>
              <mc:Fallback>
                <p:oleObj name="Equation" r:id="rId14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969" y="3852779"/>
                        <a:ext cx="22002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19600" y="2438400"/>
            <a:ext cx="0" cy="4067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251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hidden layer 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output layer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15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Pelatihan Jaringan</a:t>
            </a:r>
            <a:endParaRPr lang="en-US" b="1" dirty="0" smtClean="0"/>
          </a:p>
          <a:p>
            <a:pPr lvl="1" eaLnBrk="1" hangingPunct="1"/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endParaRPr lang="id-ID" dirty="0" smtClean="0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7077"/>
              </p:ext>
            </p:extLst>
          </p:nvPr>
        </p:nvGraphicFramePr>
        <p:xfrm>
          <a:off x="1017588" y="2998788"/>
          <a:ext cx="29194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2" name="Equation" r:id="rId4" imgW="1371600" imgH="203040" progId="Equation.3">
                  <p:embed/>
                </p:oleObj>
              </mc:Choice>
              <mc:Fallback>
                <p:oleObj name="Equation" r:id="rId4" imgW="13716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998788"/>
                        <a:ext cx="2919412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89776"/>
              </p:ext>
            </p:extLst>
          </p:nvPr>
        </p:nvGraphicFramePr>
        <p:xfrm>
          <a:off x="5105400" y="2997200"/>
          <a:ext cx="36147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3" name="Equation" r:id="rId6" imgW="1803240" imgH="203040" progId="Equation.3">
                  <p:embed/>
                </p:oleObj>
              </mc:Choice>
              <mc:Fallback>
                <p:oleObj name="Equation" r:id="rId6" imgW="18032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97200"/>
                        <a:ext cx="36147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212606"/>
              </p:ext>
            </p:extLst>
          </p:nvPr>
        </p:nvGraphicFramePr>
        <p:xfrm>
          <a:off x="1211263" y="3838575"/>
          <a:ext cx="24399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4" name="Equation" r:id="rId8" imgW="1066680" imgH="177480" progId="Equation.3">
                  <p:embed/>
                </p:oleObj>
              </mc:Choice>
              <mc:Fallback>
                <p:oleObj name="Equation" r:id="rId8" imgW="1066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838575"/>
                        <a:ext cx="24399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06736"/>
              </p:ext>
            </p:extLst>
          </p:nvPr>
        </p:nvGraphicFramePr>
        <p:xfrm>
          <a:off x="5797550" y="3840163"/>
          <a:ext cx="20367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5" name="Equation" r:id="rId10" imgW="812520" imgH="177480" progId="Equation.3">
                  <p:embed/>
                </p:oleObj>
              </mc:Choice>
              <mc:Fallback>
                <p:oleObj name="Equation" r:id="rId10" imgW="8125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840163"/>
                        <a:ext cx="20367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31177"/>
              </p:ext>
            </p:extLst>
          </p:nvPr>
        </p:nvGraphicFramePr>
        <p:xfrm>
          <a:off x="1182688" y="4752975"/>
          <a:ext cx="26939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6" name="Equation" r:id="rId12" imgW="1180800" imgH="177480" progId="Equation.3">
                  <p:embed/>
                </p:oleObj>
              </mc:Choice>
              <mc:Fallback>
                <p:oleObj name="Equation" r:id="rId12" imgW="118080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752975"/>
                        <a:ext cx="26939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15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44146"/>
              </p:ext>
            </p:extLst>
          </p:nvPr>
        </p:nvGraphicFramePr>
        <p:xfrm>
          <a:off x="5757863" y="4754563"/>
          <a:ext cx="2117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37" name="Equation" r:id="rId14" imgW="863280" imgH="177480" progId="Equation.3">
                  <p:embed/>
                </p:oleObj>
              </mc:Choice>
              <mc:Fallback>
                <p:oleObj name="Equation" r:id="rId14" imgW="8632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4754563"/>
                        <a:ext cx="21177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92941" y="2997200"/>
            <a:ext cx="1676401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91199" y="2971800"/>
            <a:ext cx="1447801" cy="40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2631142" y="2362200"/>
            <a:ext cx="2651760" cy="635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0"/>
          </p:cNvCxnSpPr>
          <p:nvPr/>
        </p:nvCxnSpPr>
        <p:spPr>
          <a:xfrm flipH="1" flipV="1">
            <a:off x="6477000" y="2675930"/>
            <a:ext cx="38100" cy="29587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2935" y="1752600"/>
            <a:ext cx="364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Turunan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pertama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fungsi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aktivasi</a:t>
            </a:r>
            <a:r>
              <a:rPr lang="en-US" dirty="0" smtClean="0">
                <a:solidFill>
                  <a:srgbClr val="0070C0"/>
                </a:solidFill>
              </a:rPr>
              <a:t> sigmoid </a:t>
            </a:r>
            <a:r>
              <a:rPr lang="en-US" dirty="0" err="1" smtClean="0">
                <a:solidFill>
                  <a:srgbClr val="0070C0"/>
                </a:solidFill>
              </a:rPr>
              <a:t>biner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logistik</a:t>
            </a:r>
            <a:r>
              <a:rPr lang="en-US" dirty="0" smtClean="0">
                <a:solidFill>
                  <a:srgbClr val="0070C0"/>
                </a:solidFill>
              </a:rPr>
              <a:t>) yang </a:t>
            </a:r>
            <a:r>
              <a:rPr lang="en-US" dirty="0" err="1" smtClean="0">
                <a:solidFill>
                  <a:srgbClr val="0070C0"/>
                </a:solidFill>
              </a:rPr>
              <a:t>digunakan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oleh</a:t>
            </a:r>
            <a:r>
              <a:rPr lang="en-US" dirty="0" smtClean="0">
                <a:solidFill>
                  <a:srgbClr val="0070C0"/>
                </a:solidFill>
              </a:rPr>
              <a:t> neuron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" y="76200"/>
            <a:ext cx="5486400" cy="6705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6553200" y="228600"/>
            <a:ext cx="1295400" cy="6172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8229600" y="228600"/>
            <a:ext cx="914400" cy="617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25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/>
        </p:nvGraphicFramePr>
        <p:xfrm>
          <a:off x="1219200" y="3348038"/>
          <a:ext cx="29718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114" name="Equation" r:id="rId4" imgW="1002865" imgH="177723" progId="Equation.3">
                  <p:embed/>
                </p:oleObj>
              </mc:Choice>
              <mc:Fallback>
                <p:oleObj name="Equation" r:id="rId4" imgW="1002865" imgH="17772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48038"/>
                        <a:ext cx="297180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/>
        </p:nvGraphicFramePr>
        <p:xfrm>
          <a:off x="5410200" y="3279775"/>
          <a:ext cx="2971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115" name="Equation" r:id="rId6" imgW="888614" imgH="177723" progId="Equation.3">
                  <p:embed/>
                </p:oleObj>
              </mc:Choice>
              <mc:Fallback>
                <p:oleObj name="Equation" r:id="rId6" imgW="888614" imgH="177723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9775"/>
                        <a:ext cx="29718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1219200" y="4419600"/>
          <a:ext cx="3228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116" name="Equation" r:id="rId8" imgW="1091726" imgH="177723" progId="Equation.3">
                  <p:embed/>
                </p:oleObj>
              </mc:Choice>
              <mc:Fallback>
                <p:oleObj name="Equation" r:id="rId8" imgW="1091726" imgH="17772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32289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5334000" y="4343400"/>
          <a:ext cx="3240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117" name="Equation" r:id="rId10" imgW="964781" imgH="177723" progId="Equation.3">
                  <p:embed/>
                </p:oleObj>
              </mc:Choice>
              <mc:Fallback>
                <p:oleObj name="Equation" r:id="rId10" imgW="964781" imgH="17772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43400"/>
                        <a:ext cx="32400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Turunan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/>
              <a:t> </a:t>
            </a:r>
            <a:r>
              <a:rPr lang="en-US" dirty="0" smtClean="0"/>
              <a:t>di: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en.wikipedia.org/wiki/Activation_function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di </a:t>
            </a:r>
            <a:r>
              <a:rPr lang="en-US" dirty="0" err="1" smtClean="0"/>
              <a:t>bagian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Comparison of activation functions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32" t="11539" r="1776" b="24018"/>
          <a:stretch/>
        </p:blipFill>
        <p:spPr>
          <a:xfrm>
            <a:off x="914400" y="3810000"/>
            <a:ext cx="7132005" cy="2895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59100" y="2349500"/>
            <a:ext cx="2451100" cy="161290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Langkah-langkah di</a:t>
            </a:r>
            <a:r>
              <a:rPr lang="en-US" dirty="0" smtClean="0"/>
              <a:t> </a:t>
            </a:r>
            <a:r>
              <a:rPr lang="id-ID" dirty="0" smtClean="0"/>
              <a:t>atas adalah untuk satu kali siklus pelatihan (satu </a:t>
            </a:r>
            <a:r>
              <a:rPr lang="id-ID" i="1" dirty="0" smtClean="0"/>
              <a:t>epoch</a:t>
            </a:r>
            <a:r>
              <a:rPr lang="id-ID" dirty="0" smtClean="0"/>
              <a:t>). </a:t>
            </a:r>
            <a:endParaRPr lang="en-US" dirty="0" smtClean="0"/>
          </a:p>
          <a:p>
            <a:pPr eaLnBrk="1" hangingPunct="1"/>
            <a:r>
              <a:rPr lang="id-ID" dirty="0" smtClean="0"/>
              <a:t>Biasanya, pelatihan harus diulang-ulang lagi hingga jumlah siklus tertentu atau telah tercapai MSE yang diinginkan.</a:t>
            </a:r>
          </a:p>
          <a:p>
            <a:pPr eaLnBrk="1" hangingPunct="1"/>
            <a:r>
              <a:rPr lang="id-ID" dirty="0" smtClean="0"/>
              <a:t>Hasil akhir dari pelatihan jaringan adalah bobot-bobot </a:t>
            </a:r>
            <a:r>
              <a:rPr lang="id-ID" b="1" i="1" dirty="0" smtClean="0"/>
              <a:t>W</a:t>
            </a:r>
            <a:r>
              <a:rPr lang="id-ID" b="1" dirty="0" smtClean="0"/>
              <a:t>1, </a:t>
            </a:r>
            <a:r>
              <a:rPr lang="id-ID" b="1" i="1" dirty="0" smtClean="0"/>
              <a:t>W</a:t>
            </a:r>
            <a:r>
              <a:rPr lang="id-ID" b="1" dirty="0" smtClean="0"/>
              <a:t>2, </a:t>
            </a:r>
            <a:r>
              <a:rPr lang="id-ID" b="1" i="1" dirty="0" smtClean="0"/>
              <a:t>B</a:t>
            </a:r>
            <a:r>
              <a:rPr lang="id-ID" b="1" dirty="0" smtClean="0"/>
              <a:t>1 </a:t>
            </a:r>
            <a:r>
              <a:rPr lang="id-ID" dirty="0" smtClean="0"/>
              <a:t>dan </a:t>
            </a:r>
            <a:r>
              <a:rPr lang="id-ID" b="1" i="1" dirty="0" smtClean="0"/>
              <a:t>B</a:t>
            </a:r>
            <a:r>
              <a:rPr lang="id-ID" b="1" dirty="0" smtClean="0"/>
              <a:t>2</a:t>
            </a:r>
            <a:r>
              <a:rPr lang="id-ID" dirty="0" smtClean="0"/>
              <a:t>.</a:t>
            </a: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6862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3600" y="304800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Bisa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id-ID" sz="2000" dirty="0" smtClean="0">
                <a:solidFill>
                  <a:srgbClr val="7030A0"/>
                </a:solidFill>
              </a:rPr>
              <a:t>diklasifikasikan menggunakan sebuah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id-ID" sz="2000" b="1" dirty="0" smtClean="0">
                <a:solidFill>
                  <a:srgbClr val="7030A0"/>
                </a:solidFill>
              </a:rPr>
              <a:t>p</a:t>
            </a:r>
            <a:r>
              <a:rPr lang="en-US" sz="2000" b="1" dirty="0" err="1" smtClean="0">
                <a:solidFill>
                  <a:srgbClr val="7030A0"/>
                </a:solidFill>
              </a:rPr>
              <a:t>erceptron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20854" y="1495961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 dirty="0" smtClean="0">
                <a:solidFill>
                  <a:srgbClr val="FF0000"/>
                </a:solidFill>
              </a:rPr>
              <a:t>Tidak b</a:t>
            </a:r>
            <a:r>
              <a:rPr lang="en-US" sz="2000" b="1" dirty="0" err="1" smtClean="0">
                <a:solidFill>
                  <a:srgbClr val="FF0000"/>
                </a:solidFill>
              </a:rPr>
              <a:t>isa</a:t>
            </a:r>
            <a:r>
              <a:rPr lang="id-ID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id-ID" sz="2000" dirty="0" smtClean="0">
                <a:solidFill>
                  <a:srgbClr val="FF0000"/>
                </a:solidFill>
              </a:rPr>
              <a:t>ebuah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id-ID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err="1" smtClean="0">
                <a:solidFill>
                  <a:srgbClr val="FF0000"/>
                </a:solidFill>
              </a:rPr>
              <a:t>erceptron</a:t>
            </a:r>
            <a:r>
              <a:rPr lang="id-ID" sz="2000" dirty="0" smtClean="0">
                <a:solidFill>
                  <a:srgbClr val="FF0000"/>
                </a:solidFill>
              </a:rPr>
              <a:t> hanya bisa mengklasifikasikan </a:t>
            </a:r>
            <a:r>
              <a:rPr lang="id-ID" sz="2000" b="1" dirty="0" smtClean="0">
                <a:solidFill>
                  <a:srgbClr val="FF0000"/>
                </a:solidFill>
              </a:rPr>
              <a:t>maksimum dua kelas</a:t>
            </a:r>
            <a:r>
              <a:rPr lang="id-ID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590800"/>
          <a:ext cx="54864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Pola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  <a:endParaRPr lang="id-ID" sz="20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Pix</a:t>
                      </a:r>
                    </a:p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E2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O5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E, F, G, O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19800" y="2590800"/>
          <a:ext cx="30480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609600"/>
                <a:gridCol w="533400"/>
                <a:gridCol w="83820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N2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N3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N4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Kelas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9050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P </a:t>
            </a:r>
            <a:endParaRPr lang="id-ID" sz="3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19800" y="1905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T </a:t>
            </a:r>
            <a:endParaRPr lang="id-ID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0.97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0.55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29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0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1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2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3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4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5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6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7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8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9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0" name="Right Arrow 59"/>
          <p:cNvSpPr/>
          <p:nvPr/>
        </p:nvSpPr>
        <p:spPr>
          <a:xfrm flipH="1">
            <a:off x="6019800" y="2590800"/>
            <a:ext cx="28956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18" name="TextBox 61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-0.21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19" name="TextBox 62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0" name="TextBox 63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1" name="TextBox 64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2" name="TextBox 65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3" name="TextBox 66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4" name="TextBox 67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-0.93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5" name="TextBox 68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0.45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6" name="TextBox 69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7" name="TextBox 70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8" name="TextBox 71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 flipH="1"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75" name="TextBox 74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-0.49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-0.95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0.89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589838" y="457200"/>
            <a:ext cx="715962" cy="4224338"/>
            <a:chOff x="7590020" y="457200"/>
            <a:chExt cx="715780" cy="4224754"/>
          </a:xfrm>
        </p:grpSpPr>
        <p:sp>
          <p:nvSpPr>
            <p:cNvPr id="71303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0.9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4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5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0.4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6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0.3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7" name="TextBox 88"/>
            <p:cNvSpPr txBox="1">
              <a:spLocks noChangeArrowheads="1"/>
            </p:cNvSpPr>
            <p:nvPr/>
          </p:nvSpPr>
          <p:spPr bwMode="auto">
            <a:xfrm>
              <a:off x="759002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8077200" y="457200"/>
            <a:ext cx="762000" cy="4224338"/>
            <a:chOff x="8001000" y="457200"/>
            <a:chExt cx="762000" cy="4224754"/>
          </a:xfrm>
        </p:grpSpPr>
        <p:sp>
          <p:nvSpPr>
            <p:cNvPr id="71298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299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0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1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2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T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8610600" y="457200"/>
            <a:ext cx="685800" cy="4224338"/>
            <a:chOff x="8458200" y="457200"/>
            <a:chExt cx="838200" cy="4224754"/>
          </a:xfrm>
        </p:grpSpPr>
        <p:sp>
          <p:nvSpPr>
            <p:cNvPr id="71293" name="TextBox 53"/>
            <p:cNvSpPr txBox="1">
              <a:spLocks noChangeArrowheads="1"/>
            </p:cNvSpPr>
            <p:nvPr/>
          </p:nvSpPr>
          <p:spPr bwMode="auto">
            <a:xfrm>
              <a:off x="8458200" y="914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  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4" name="TextBox 54"/>
            <p:cNvSpPr txBox="1">
              <a:spLocks noChangeArrowheads="1"/>
            </p:cNvSpPr>
            <p:nvPr/>
          </p:nvSpPr>
          <p:spPr bwMode="auto">
            <a:xfrm>
              <a:off x="8458200" y="1905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5" name="TextBox 55"/>
            <p:cNvSpPr txBox="1">
              <a:spLocks noChangeArrowheads="1"/>
            </p:cNvSpPr>
            <p:nvPr/>
          </p:nvSpPr>
          <p:spPr bwMode="auto">
            <a:xfrm>
              <a:off x="8458200" y="31242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-0.4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6" name="TextBox 56"/>
            <p:cNvSpPr txBox="1">
              <a:spLocks noChangeArrowheads="1"/>
            </p:cNvSpPr>
            <p:nvPr/>
          </p:nvSpPr>
          <p:spPr bwMode="auto">
            <a:xfrm>
              <a:off x="8458200" y="4343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-0.3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7" name="TextBox 90"/>
            <p:cNvSpPr txBox="1">
              <a:spLocks noChangeArrowheads="1"/>
            </p:cNvSpPr>
            <p:nvPr/>
          </p:nvSpPr>
          <p:spPr bwMode="auto">
            <a:xfrm>
              <a:off x="84582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E</a:t>
              </a:r>
              <a:endParaRPr lang="id-ID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1039" name="TextBox 94"/>
          <p:cNvSpPr txBox="1">
            <a:spLocks noChangeArrowheads="1"/>
          </p:cNvSpPr>
          <p:nvPr/>
        </p:nvSpPr>
        <p:spPr bwMode="auto">
          <a:xfrm>
            <a:off x="0" y="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Training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W1 &amp; W2: Random</a:t>
            </a:r>
            <a:endParaRPr lang="id-ID" b="1">
              <a:solidFill>
                <a:srgbClr val="7030A0"/>
              </a:solidFill>
            </a:endParaRP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5592763" y="457200"/>
            <a:ext cx="731837" cy="4910138"/>
            <a:chOff x="7573780" y="457200"/>
            <a:chExt cx="732020" cy="3945734"/>
          </a:xfrm>
        </p:grpSpPr>
        <p:sp>
          <p:nvSpPr>
            <p:cNvPr id="71289" name="TextBox 42"/>
            <p:cNvSpPr txBox="1">
              <a:spLocks noChangeArrowheads="1"/>
            </p:cNvSpPr>
            <p:nvPr/>
          </p:nvSpPr>
          <p:spPr bwMode="auto">
            <a:xfrm>
              <a:off x="7772400" y="82457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0.7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0</a:t>
              </a:r>
              <a:r>
                <a:rPr lang="en-US" sz="1600" dirty="0" smtClean="0">
                  <a:solidFill>
                    <a:srgbClr val="00B050"/>
                  </a:solidFill>
                </a:rPr>
                <a:t>.3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1" name="TextBox 45"/>
            <p:cNvSpPr txBox="1">
              <a:spLocks noChangeArrowheads="1"/>
            </p:cNvSpPr>
            <p:nvPr/>
          </p:nvSpPr>
          <p:spPr bwMode="auto">
            <a:xfrm>
              <a:off x="7772400" y="4130899"/>
              <a:ext cx="533400" cy="2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2" name="TextBox 88"/>
            <p:cNvSpPr txBox="1">
              <a:spLocks noChangeArrowheads="1"/>
            </p:cNvSpPr>
            <p:nvPr/>
          </p:nvSpPr>
          <p:spPr bwMode="auto">
            <a:xfrm>
              <a:off x="757378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B050"/>
                  </a:solidFill>
                </a:rPr>
                <a:t>A1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22238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0" y="1295400"/>
            <a:ext cx="209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F2, G2, O2, …</a:t>
            </a:r>
          </a:p>
          <a:p>
            <a:r>
              <a:rPr lang="en-US" sz="2000" b="1"/>
              <a:t>dan seterusnya</a:t>
            </a:r>
          </a:p>
          <a:p>
            <a:r>
              <a:rPr lang="en-US" sz="2000" b="1"/>
              <a:t>hingga pola O5</a:t>
            </a:r>
            <a:endParaRPr lang="id-ID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73" grpId="0" animBg="1"/>
      <p:bldP spid="73" grpId="1" animBg="1"/>
      <p:bldP spid="96" grpId="0"/>
      <p:bldP spid="9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5"/>
          <a:stretch/>
        </p:blipFill>
        <p:spPr bwMode="auto">
          <a:xfrm>
            <a:off x="295108" y="2112580"/>
            <a:ext cx="8657504" cy="367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ts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89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77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566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754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id-ID" dirty="0" smtClean="0"/>
              <a:t>Hasil pembelajaran</a:t>
            </a:r>
            <a:r>
              <a:rPr lang="en-US" dirty="0" smtClean="0"/>
              <a:t> MLP</a:t>
            </a:r>
            <a:r>
              <a:rPr lang="id-ID" dirty="0" smtClean="0"/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0" y="4759366"/>
            <a:ext cx="281940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49263" algn="l"/>
              </a:tabLst>
            </a:pPr>
            <a:r>
              <a:rPr lang="en-US" sz="2000" dirty="0" smtClean="0"/>
              <a:t>W</a:t>
            </a:r>
            <a:r>
              <a:rPr lang="id-ID" sz="2000" dirty="0" smtClean="0"/>
              <a:t>1 = matriks 100 x 10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W2 = </a:t>
            </a:r>
            <a:r>
              <a:rPr lang="id-ID" sz="2000" dirty="0"/>
              <a:t>matriks </a:t>
            </a:r>
            <a:r>
              <a:rPr lang="id-ID" sz="2000" dirty="0" smtClean="0"/>
              <a:t>10 </a:t>
            </a:r>
            <a:r>
              <a:rPr lang="id-ID" sz="2000" dirty="0"/>
              <a:t>x </a:t>
            </a:r>
            <a:r>
              <a:rPr lang="id-ID" sz="2000" dirty="0" smtClean="0"/>
              <a:t>4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B1	</a:t>
            </a:r>
            <a:r>
              <a:rPr lang="id-ID" sz="2000" dirty="0"/>
              <a:t>= matriks 10 x </a:t>
            </a:r>
            <a:r>
              <a:rPr lang="id-ID" sz="2000" dirty="0" smtClean="0"/>
              <a:t>1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B2	= </a:t>
            </a:r>
            <a:r>
              <a:rPr lang="id-ID" sz="2000" dirty="0"/>
              <a:t>matriks </a:t>
            </a:r>
            <a:r>
              <a:rPr lang="id-ID" sz="2000" dirty="0" smtClean="0"/>
              <a:t>4 </a:t>
            </a:r>
            <a:r>
              <a:rPr lang="id-ID" sz="2000" dirty="0"/>
              <a:t>x </a:t>
            </a:r>
            <a:r>
              <a:rPr lang="id-ID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84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0.01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-0.83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0.22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0.60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824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5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-0.38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6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7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8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9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0.30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0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0.03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1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-0.09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2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3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0.74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4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7620000" y="457200"/>
            <a:ext cx="685800" cy="4224338"/>
            <a:chOff x="7620000" y="457200"/>
            <a:chExt cx="685800" cy="4224754"/>
          </a:xfrm>
        </p:grpSpPr>
        <p:sp>
          <p:nvSpPr>
            <p:cNvPr id="71819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0.8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1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2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3" name="TextBox 88"/>
            <p:cNvSpPr txBox="1">
              <a:spLocks noChangeArrowheads="1"/>
            </p:cNvSpPr>
            <p:nvPr/>
          </p:nvSpPr>
          <p:spPr bwMode="auto">
            <a:xfrm>
              <a:off x="7620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8305800" y="457200"/>
            <a:ext cx="990600" cy="4224338"/>
            <a:chOff x="8001000" y="457200"/>
            <a:chExt cx="762000" cy="4224754"/>
          </a:xfrm>
        </p:grpSpPr>
        <p:sp>
          <p:nvSpPr>
            <p:cNvPr id="71814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5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6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7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8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Kelas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sp>
        <p:nvSpPr>
          <p:cNvPr id="71812" name="TextBox 73"/>
          <p:cNvSpPr txBox="1">
            <a:spLocks noChangeArrowheads="1"/>
          </p:cNvSpPr>
          <p:nvPr/>
        </p:nvSpPr>
        <p:spPr bwMode="auto">
          <a:xfrm>
            <a:off x="0" y="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Testing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571172" y="43542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W1</a:t>
            </a:r>
            <a:r>
              <a:rPr lang="id-ID" b="1" dirty="0" smtClean="0">
                <a:solidFill>
                  <a:srgbClr val="7030A0"/>
                </a:solidFill>
              </a:rPr>
              <a:t>,</a:t>
            </a:r>
            <a:r>
              <a:rPr lang="en-US" b="1" dirty="0" smtClean="0">
                <a:solidFill>
                  <a:srgbClr val="7030A0"/>
                </a:solidFill>
              </a:rPr>
              <a:t> W2</a:t>
            </a:r>
            <a:r>
              <a:rPr lang="id-ID" b="1" dirty="0" smtClean="0">
                <a:solidFill>
                  <a:srgbClr val="7030A0"/>
                </a:solidFill>
              </a:rPr>
              <a:t>, B1, B2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b="1" dirty="0">
                <a:solidFill>
                  <a:srgbClr val="7030A0"/>
                </a:solidFill>
              </a:rPr>
              <a:t>Trained</a:t>
            </a:r>
            <a:endParaRPr lang="id-ID" b="1" dirty="0">
              <a:solidFill>
                <a:srgbClr val="7030A0"/>
              </a:solidFill>
            </a:endParaRPr>
          </a:p>
        </p:txBody>
      </p: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5592763" y="457200"/>
            <a:ext cx="731837" cy="4910138"/>
            <a:chOff x="7573780" y="457200"/>
            <a:chExt cx="732020" cy="3945734"/>
          </a:xfrm>
        </p:grpSpPr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7772400" y="82457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</a:t>
              </a:r>
              <a:r>
                <a:rPr lang="id-ID" sz="1600" dirty="0" smtClean="0">
                  <a:solidFill>
                    <a:srgbClr val="00B050"/>
                  </a:solidFill>
                </a:rPr>
                <a:t>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</a:t>
              </a:r>
              <a:r>
                <a:rPr lang="id-ID" sz="1600" dirty="0" smtClean="0">
                  <a:solidFill>
                    <a:srgbClr val="00B050"/>
                  </a:solidFill>
                </a:rPr>
                <a:t>1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7772400" y="4130899"/>
              <a:ext cx="533400" cy="2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</a:t>
              </a:r>
              <a:r>
                <a:rPr lang="id-ID" sz="1600" dirty="0" smtClean="0">
                  <a:solidFill>
                    <a:srgbClr val="00B050"/>
                  </a:solidFill>
                </a:rPr>
                <a:t>3</a:t>
              </a:r>
              <a:r>
                <a:rPr lang="en-US" sz="1600" dirty="0" smtClean="0">
                  <a:solidFill>
                    <a:srgbClr val="00B050"/>
                  </a:solidFill>
                </a:rPr>
                <a:t>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7" name="TextBox 88"/>
            <p:cNvSpPr txBox="1">
              <a:spLocks noChangeArrowheads="1"/>
            </p:cNvSpPr>
            <p:nvPr/>
          </p:nvSpPr>
          <p:spPr bwMode="auto">
            <a:xfrm>
              <a:off x="757378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B050"/>
                  </a:solidFill>
                </a:rPr>
                <a:t>A1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1816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43600" y="3048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</a:rPr>
              <a:t>Bagaimana v</a:t>
            </a:r>
            <a:r>
              <a:rPr lang="en-US" sz="2000" dirty="0" err="1" smtClean="0">
                <a:solidFill>
                  <a:srgbClr val="0070C0"/>
                </a:solidFill>
              </a:rPr>
              <a:t>isualisasi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id-ID" sz="2000" dirty="0" smtClean="0">
                <a:solidFill>
                  <a:srgbClr val="0070C0"/>
                </a:solidFill>
              </a:rPr>
              <a:t>data </a:t>
            </a:r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dimensi</a:t>
            </a:r>
            <a:r>
              <a:rPr lang="id-ID" sz="2000" dirty="0" smtClean="0">
                <a:solidFill>
                  <a:srgbClr val="0070C0"/>
                </a:solidFill>
              </a:rPr>
              <a:t> untuk melihat </a:t>
            </a:r>
            <a:r>
              <a:rPr lang="id-ID" sz="2000" b="1" dirty="0" smtClean="0">
                <a:solidFill>
                  <a:srgbClr val="0070C0"/>
                </a:solidFill>
              </a:rPr>
              <a:t>distribusi</a:t>
            </a:r>
            <a:r>
              <a:rPr lang="id-ID" sz="2000" dirty="0" smtClean="0">
                <a:solidFill>
                  <a:srgbClr val="0070C0"/>
                </a:solidFill>
              </a:rPr>
              <a:t> keempat kelas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43600" y="1628239"/>
            <a:ext cx="281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dirty="0" smtClean="0">
                <a:solidFill>
                  <a:srgbClr val="00B050"/>
                </a:solidFill>
              </a:rPr>
              <a:t>Gunakan teknik reduksi dimensi, misalnya PCA.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" y="1520788"/>
            <a:ext cx="384246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67200" y="2312876"/>
            <a:ext cx="4684877" cy="2858157"/>
            <a:chOff x="4279611" y="1556792"/>
            <a:chExt cx="4684877" cy="285815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20050" r="6940" b="7800"/>
            <a:stretch>
              <a:fillRect/>
            </a:stretch>
          </p:blipFill>
          <p:spPr bwMode="auto">
            <a:xfrm>
              <a:off x="4542589" y="1556792"/>
              <a:ext cx="4421899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0492290">
              <a:off x="7596336" y="4137950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/>
                <a:t>PC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022067" y="233774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/>
                <a:t>PC 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570652">
              <a:off x="4839100" y="393036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/>
                <a:t>PC 2</a:t>
              </a:r>
            </a:p>
          </p:txBody>
        </p:sp>
      </p:grpSp>
      <p:sp>
        <p:nvSpPr>
          <p:cNvPr id="8" name="Shape 92"/>
          <p:cNvSpPr txBox="1">
            <a:spLocks/>
          </p:cNvSpPr>
          <p:nvPr/>
        </p:nvSpPr>
        <p:spPr>
          <a:xfrm>
            <a:off x="2302961" y="584684"/>
            <a:ext cx="5067505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id-ID" sz="3200" b="1" dirty="0">
                <a:solidFill>
                  <a:srgbClr val="0B5C4C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Reduksi </a:t>
            </a:r>
            <a:r>
              <a:rPr lang="id-ID" sz="3200" b="1" dirty="0" smtClean="0">
                <a:solidFill>
                  <a:srgbClr val="0B5C4C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Dimensi, PCA</a:t>
            </a:r>
            <a:endParaRPr lang="id-ID" sz="3200" b="1" dirty="0">
              <a:solidFill>
                <a:srgbClr val="0B5C4C"/>
              </a:solidFill>
              <a:latin typeface="Century Gothic" panose="020B0502020202020204" pitchFamily="34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9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Perceptron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25654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TextBox 36"/>
          <p:cNvSpPr txBox="1">
            <a:spLocks noChangeArrowheads="1"/>
          </p:cNvSpPr>
          <p:nvPr/>
        </p:nvSpPr>
        <p:spPr bwMode="auto">
          <a:xfrm>
            <a:off x="990600" y="2209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62000" y="5105400"/>
            <a:ext cx="1457325" cy="430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38"/>
          <p:cNvSpPr txBox="1">
            <a:spLocks noChangeArrowheads="1"/>
          </p:cNvSpPr>
          <p:nvPr/>
        </p:nvSpPr>
        <p:spPr bwMode="auto">
          <a:xfrm>
            <a:off x="914400" y="53340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</a:t>
            </a:r>
            <a:endParaRPr lang="id-ID" sz="3200"/>
          </a:p>
        </p:txBody>
      </p:sp>
      <p:sp>
        <p:nvSpPr>
          <p:cNvPr id="45063" name="TextBox 40"/>
          <p:cNvSpPr txBox="1">
            <a:spLocks noChangeArrowheads="1"/>
          </p:cNvSpPr>
          <p:nvPr/>
        </p:nvSpPr>
        <p:spPr bwMode="auto">
          <a:xfrm>
            <a:off x="0" y="21336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45064" name="TextBox 41"/>
          <p:cNvSpPr txBox="1">
            <a:spLocks noChangeArrowheads="1"/>
          </p:cNvSpPr>
          <p:nvPr/>
        </p:nvSpPr>
        <p:spPr bwMode="auto">
          <a:xfrm>
            <a:off x="0" y="525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xp</a:t>
            </a:r>
            <a:endParaRPr lang="id-ID" sz="320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15200" y="4038600"/>
            <a:ext cx="1447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924800" y="32766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924800" y="4038600"/>
            <a:ext cx="762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7658100" y="3086100"/>
            <a:ext cx="1219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7658100" y="4305300"/>
            <a:ext cx="12192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0088" y="3567113"/>
            <a:ext cx="990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1" name="TextBox 40"/>
          <p:cNvSpPr txBox="1">
            <a:spLocks noChangeArrowheads="1"/>
          </p:cNvSpPr>
          <p:nvPr/>
        </p:nvSpPr>
        <p:spPr bwMode="auto">
          <a:xfrm>
            <a:off x="0" y="3302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45072" name="TextBox 40"/>
          <p:cNvSpPr txBox="1">
            <a:spLocks noChangeArrowheads="1"/>
          </p:cNvSpPr>
          <p:nvPr/>
        </p:nvSpPr>
        <p:spPr bwMode="auto">
          <a:xfrm>
            <a:off x="0" y="3733800"/>
            <a:ext cx="83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</a:p>
          <a:p>
            <a:pPr algn="ctr"/>
            <a:r>
              <a:rPr lang="en-US" sz="3200"/>
              <a:t>.</a:t>
            </a:r>
            <a:endParaRPr lang="id-ID" sz="320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676400" y="2514600"/>
            <a:ext cx="5638800" cy="3276600"/>
            <a:chOff x="1676400" y="2514600"/>
            <a:chExt cx="5638800" cy="3276600"/>
          </a:xfrm>
        </p:grpSpPr>
        <p:sp>
          <p:nvSpPr>
            <p:cNvPr id="7" name="Oval 6"/>
            <p:cNvSpPr/>
            <p:nvPr/>
          </p:nvSpPr>
          <p:spPr>
            <a:xfrm>
              <a:off x="1676400" y="2514600"/>
              <a:ext cx="5638800" cy="3276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915319" y="4144169"/>
              <a:ext cx="3048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17169" y="4147344"/>
              <a:ext cx="3048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77" name="Rectangle 43"/>
            <p:cNvSpPr>
              <a:spLocks noChangeArrowheads="1"/>
            </p:cNvSpPr>
            <p:nvPr/>
          </p:nvSpPr>
          <p:spPr bwMode="auto">
            <a:xfrm>
              <a:off x="2362200" y="3447871"/>
              <a:ext cx="78448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7200" b="1">
                  <a:sym typeface="Symbol" pitchFamily="18" charset="2"/>
                </a:rPr>
                <a:t></a:t>
              </a:r>
              <a:endParaRPr lang="id-ID" sz="72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4038600" y="3581400"/>
              <a:ext cx="838200" cy="1068388"/>
              <a:chOff x="6553200" y="1066800"/>
              <a:chExt cx="1524000" cy="106838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315200" y="1066800"/>
                <a:ext cx="7620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553200" y="2133600"/>
                <a:ext cx="7620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6782594" y="1600994"/>
                <a:ext cx="10652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79" name="Rectangle 54"/>
            <p:cNvSpPr>
              <a:spLocks noChangeArrowheads="1"/>
            </p:cNvSpPr>
            <p:nvPr/>
          </p:nvSpPr>
          <p:spPr bwMode="auto">
            <a:xfrm>
              <a:off x="5867400" y="3048000"/>
              <a:ext cx="78448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600">
                  <a:sym typeface="Symbol" pitchFamily="18" charset="2"/>
                </a:rPr>
                <a:t>y</a:t>
              </a:r>
              <a:endParaRPr lang="id-ID" sz="9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27475"/>
              </p:ext>
            </p:extLst>
          </p:nvPr>
        </p:nvGraphicFramePr>
        <p:xfrm>
          <a:off x="304800" y="2590800"/>
          <a:ext cx="51054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276350"/>
                <a:gridCol w="1276350"/>
                <a:gridCol w="127635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Pola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PC</a:t>
                      </a:r>
                      <a:r>
                        <a:rPr lang="id-ID" sz="2000" baseline="0" dirty="0" smtClean="0"/>
                        <a:t> </a:t>
                      </a:r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PC</a:t>
                      </a:r>
                      <a:r>
                        <a:rPr lang="id-ID" sz="2000" baseline="0" dirty="0" smtClean="0"/>
                        <a:t> 2</a:t>
                      </a:r>
                      <a:endParaRPr lang="id-ID" sz="2000" dirty="0" smtClean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PC</a:t>
                      </a:r>
                      <a:r>
                        <a:rPr lang="id-ID" sz="2000" baseline="0" dirty="0" smtClean="0"/>
                        <a:t> 3</a:t>
                      </a:r>
                      <a:endParaRPr lang="id-ID" sz="2000" dirty="0" smtClean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,32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</a:t>
                      </a:r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,56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,58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,74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</a:t>
                      </a:r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,97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,03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1,28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,56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-0,05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</a:t>
                      </a:r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,25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,97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0,73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E2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,33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</a:t>
                      </a:r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,59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,90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O5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,27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-</a:t>
                      </a:r>
                      <a:r>
                        <a:rPr lang="en-US" sz="2000" dirty="0" smtClean="0"/>
                        <a:t>0</a:t>
                      </a:r>
                      <a:r>
                        <a:rPr lang="id-ID" sz="2000" dirty="0" smtClean="0"/>
                        <a:t>,51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,62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E, F, G, O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19800" y="2590800"/>
          <a:ext cx="3048000" cy="413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609600"/>
                <a:gridCol w="533400"/>
                <a:gridCol w="838200"/>
              </a:tblGrid>
              <a:tr h="8192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N1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N2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N3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N4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Kelas</a:t>
                      </a:r>
                      <a:endParaRPr lang="id-ID" sz="2000" dirty="0"/>
                    </a:p>
                  </a:txBody>
                  <a:tcPr marL="0" marR="0" marT="46800" marB="46800" anchor="ctr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  <a:tr h="4730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id-ID" sz="20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</a:t>
                      </a:r>
                      <a:endParaRPr lang="id-ID" sz="2000" dirty="0"/>
                    </a:p>
                  </a:txBody>
                  <a:tcPr marL="0" marR="0" marT="46800" marB="46800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9050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P </a:t>
            </a:r>
            <a:endParaRPr lang="id-ID" sz="3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19800" y="1905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Matriks T </a:t>
            </a:r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30411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0.97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0.55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-0.12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0.75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29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0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1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2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3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4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5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6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7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8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0.68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39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0" name="Right Arrow 59"/>
          <p:cNvSpPr/>
          <p:nvPr/>
        </p:nvSpPr>
        <p:spPr>
          <a:xfrm flipH="1">
            <a:off x="6019800" y="2590800"/>
            <a:ext cx="28956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318" name="TextBox 61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-0.21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19" name="TextBox 62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-0.53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0" name="TextBox 63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0.58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1" name="TextBox 64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0.32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2" name="TextBox 65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0.25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3" name="TextBox 66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4" name="TextBox 67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-0.93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5" name="TextBox 68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0.45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6" name="TextBox 69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7" name="TextBox 70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328" name="TextBox 71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 flipH="1"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75" name="TextBox 74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-0.49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-0.24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-0.95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-0.37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0.89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7589838" y="457200"/>
            <a:ext cx="715962" cy="4224338"/>
            <a:chOff x="7590020" y="457200"/>
            <a:chExt cx="715780" cy="4224754"/>
          </a:xfrm>
        </p:grpSpPr>
        <p:sp>
          <p:nvSpPr>
            <p:cNvPr id="71303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0.9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4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5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0.4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6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0.3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307" name="TextBox 88"/>
            <p:cNvSpPr txBox="1">
              <a:spLocks noChangeArrowheads="1"/>
            </p:cNvSpPr>
            <p:nvPr/>
          </p:nvSpPr>
          <p:spPr bwMode="auto">
            <a:xfrm>
              <a:off x="759002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8077200" y="457200"/>
            <a:ext cx="762000" cy="4224338"/>
            <a:chOff x="8001000" y="457200"/>
            <a:chExt cx="762000" cy="4224754"/>
          </a:xfrm>
        </p:grpSpPr>
        <p:sp>
          <p:nvSpPr>
            <p:cNvPr id="71298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299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0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1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302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T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8610600" y="457200"/>
            <a:ext cx="685800" cy="4224338"/>
            <a:chOff x="8458200" y="457200"/>
            <a:chExt cx="838200" cy="4224754"/>
          </a:xfrm>
        </p:grpSpPr>
        <p:sp>
          <p:nvSpPr>
            <p:cNvPr id="71293" name="TextBox 53"/>
            <p:cNvSpPr txBox="1">
              <a:spLocks noChangeArrowheads="1"/>
            </p:cNvSpPr>
            <p:nvPr/>
          </p:nvSpPr>
          <p:spPr bwMode="auto">
            <a:xfrm>
              <a:off x="8458200" y="914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  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4" name="TextBox 54"/>
            <p:cNvSpPr txBox="1">
              <a:spLocks noChangeArrowheads="1"/>
            </p:cNvSpPr>
            <p:nvPr/>
          </p:nvSpPr>
          <p:spPr bwMode="auto">
            <a:xfrm>
              <a:off x="8458200" y="1905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-0.1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5" name="TextBox 55"/>
            <p:cNvSpPr txBox="1">
              <a:spLocks noChangeArrowheads="1"/>
            </p:cNvSpPr>
            <p:nvPr/>
          </p:nvSpPr>
          <p:spPr bwMode="auto">
            <a:xfrm>
              <a:off x="8458200" y="31242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-0.4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6" name="TextBox 56"/>
            <p:cNvSpPr txBox="1">
              <a:spLocks noChangeArrowheads="1"/>
            </p:cNvSpPr>
            <p:nvPr/>
          </p:nvSpPr>
          <p:spPr bwMode="auto">
            <a:xfrm>
              <a:off x="8458200" y="43434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-0.3</a:t>
              </a:r>
              <a:endParaRPr lang="id-ID" sz="1600">
                <a:solidFill>
                  <a:srgbClr val="FF0000"/>
                </a:solidFill>
              </a:endParaRPr>
            </a:p>
          </p:txBody>
        </p:sp>
        <p:sp>
          <p:nvSpPr>
            <p:cNvPr id="71297" name="TextBox 90"/>
            <p:cNvSpPr txBox="1">
              <a:spLocks noChangeArrowheads="1"/>
            </p:cNvSpPr>
            <p:nvPr/>
          </p:nvSpPr>
          <p:spPr bwMode="auto">
            <a:xfrm>
              <a:off x="84582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</a:rPr>
                <a:t>E</a:t>
              </a:r>
              <a:endParaRPr lang="id-ID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71039" name="TextBox 94"/>
          <p:cNvSpPr txBox="1">
            <a:spLocks noChangeArrowheads="1"/>
          </p:cNvSpPr>
          <p:nvPr/>
        </p:nvSpPr>
        <p:spPr bwMode="auto">
          <a:xfrm>
            <a:off x="0" y="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Training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W1 &amp; W2: Random</a:t>
            </a:r>
            <a:endParaRPr lang="id-ID" b="1">
              <a:solidFill>
                <a:srgbClr val="7030A0"/>
              </a:solidFill>
            </a:endParaRP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5592763" y="457200"/>
            <a:ext cx="731837" cy="4910138"/>
            <a:chOff x="7573780" y="457200"/>
            <a:chExt cx="732020" cy="3945734"/>
          </a:xfrm>
        </p:grpSpPr>
        <p:sp>
          <p:nvSpPr>
            <p:cNvPr id="71289" name="TextBox 42"/>
            <p:cNvSpPr txBox="1">
              <a:spLocks noChangeArrowheads="1"/>
            </p:cNvSpPr>
            <p:nvPr/>
          </p:nvSpPr>
          <p:spPr bwMode="auto">
            <a:xfrm>
              <a:off x="7772400" y="82457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0.7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0</a:t>
              </a:r>
              <a:r>
                <a:rPr lang="en-US" sz="1600" dirty="0" smtClean="0">
                  <a:solidFill>
                    <a:srgbClr val="00B050"/>
                  </a:solidFill>
                </a:rPr>
                <a:t>.3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1" name="TextBox 45"/>
            <p:cNvSpPr txBox="1">
              <a:spLocks noChangeArrowheads="1"/>
            </p:cNvSpPr>
            <p:nvPr/>
          </p:nvSpPr>
          <p:spPr bwMode="auto">
            <a:xfrm>
              <a:off x="7772400" y="4130899"/>
              <a:ext cx="533400" cy="2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71292" name="TextBox 88"/>
            <p:cNvSpPr txBox="1">
              <a:spLocks noChangeArrowheads="1"/>
            </p:cNvSpPr>
            <p:nvPr/>
          </p:nvSpPr>
          <p:spPr bwMode="auto">
            <a:xfrm>
              <a:off x="757378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B050"/>
                  </a:solidFill>
                </a:rPr>
                <a:t>A1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22238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0" y="1295400"/>
            <a:ext cx="209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F2, G2, O2, …</a:t>
            </a:r>
          </a:p>
          <a:p>
            <a:r>
              <a:rPr lang="en-US" sz="2000" b="1"/>
              <a:t>dan seterusnya</a:t>
            </a:r>
          </a:p>
          <a:p>
            <a:r>
              <a:rPr lang="en-US" sz="2000" b="1"/>
              <a:t>hingga pola O5</a:t>
            </a:r>
            <a:endParaRPr lang="id-ID" sz="2000" b="1"/>
          </a:p>
        </p:txBody>
      </p:sp>
      <p:sp>
        <p:nvSpPr>
          <p:cNvPr id="87" name="Rectangle 86"/>
          <p:cNvSpPr/>
          <p:nvPr/>
        </p:nvSpPr>
        <p:spPr>
          <a:xfrm>
            <a:off x="1891352" y="511706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x3</a:t>
            </a:r>
            <a:endParaRPr lang="id-ID" dirty="0"/>
          </a:p>
        </p:txBody>
      </p:sp>
      <p:sp>
        <p:nvSpPr>
          <p:cNvPr id="89" name="Rectangle 88"/>
          <p:cNvSpPr/>
          <p:nvPr/>
        </p:nvSpPr>
        <p:spPr>
          <a:xfrm>
            <a:off x="5271448" y="5119048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5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5562600"/>
            <a:ext cx="105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rgbClr val="00B050"/>
                </a:solidFill>
              </a:rPr>
              <a:t>PCA</a:t>
            </a:r>
          </a:p>
          <a:p>
            <a:pPr algn="ctr"/>
            <a:r>
              <a:rPr lang="id-ID" b="1" dirty="0" smtClean="0">
                <a:solidFill>
                  <a:srgbClr val="00B050"/>
                </a:solidFill>
              </a:rPr>
              <a:t>100 </a:t>
            </a:r>
            <a:r>
              <a:rPr lang="id-ID" b="1" dirty="0" smtClean="0">
                <a:solidFill>
                  <a:srgbClr val="00B050"/>
                </a:solidFill>
                <a:sym typeface="Wingdings" pitchFamily="2" charset="2"/>
              </a:rPr>
              <a:t> 3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880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73" grpId="0" animBg="1"/>
      <p:bldP spid="73" grpId="1" animBg="1"/>
      <p:bldP spid="96" grpId="0"/>
      <p:bldP spid="98" grpId="0"/>
      <p:bldP spid="87" grpId="0" animBg="1"/>
      <p:bldP spid="89" grpId="0" animBg="1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5"/>
          <a:stretch/>
        </p:blipFill>
        <p:spPr bwMode="auto">
          <a:xfrm>
            <a:off x="295108" y="2112580"/>
            <a:ext cx="8657504" cy="367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ts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89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77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566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754" algn="l" rtl="0" fontAlgn="base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id-ID" dirty="0" smtClean="0"/>
              <a:t>Hasil pembelajaran</a:t>
            </a:r>
            <a:r>
              <a:rPr lang="en-US" dirty="0" smtClean="0"/>
              <a:t> MLP</a:t>
            </a:r>
            <a:r>
              <a:rPr lang="id-ID" dirty="0" smtClean="0"/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48400" y="4759365"/>
            <a:ext cx="2438400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49263" algn="l"/>
              </a:tabLst>
            </a:pPr>
            <a:r>
              <a:rPr lang="en-US" sz="2000" dirty="0" smtClean="0"/>
              <a:t>W</a:t>
            </a:r>
            <a:r>
              <a:rPr lang="id-ID" sz="2000" dirty="0" smtClean="0"/>
              <a:t>1 = matriks 3 x 5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W2 = </a:t>
            </a:r>
            <a:r>
              <a:rPr lang="id-ID" sz="2000" dirty="0"/>
              <a:t>matriks </a:t>
            </a:r>
            <a:r>
              <a:rPr lang="id-ID" sz="2000" dirty="0" smtClean="0"/>
              <a:t>5 </a:t>
            </a:r>
            <a:r>
              <a:rPr lang="id-ID" sz="2000" dirty="0"/>
              <a:t>x </a:t>
            </a:r>
            <a:r>
              <a:rPr lang="id-ID" sz="2000" dirty="0" smtClean="0"/>
              <a:t>4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B1	</a:t>
            </a:r>
            <a:r>
              <a:rPr lang="id-ID" sz="2000" dirty="0"/>
              <a:t>= matriks </a:t>
            </a:r>
            <a:r>
              <a:rPr lang="id-ID" sz="2000" dirty="0" smtClean="0"/>
              <a:t>5 </a:t>
            </a:r>
            <a:r>
              <a:rPr lang="id-ID" sz="2000" dirty="0"/>
              <a:t>x </a:t>
            </a:r>
            <a:r>
              <a:rPr lang="id-ID" sz="2000" dirty="0" smtClean="0"/>
              <a:t>1</a:t>
            </a:r>
          </a:p>
          <a:p>
            <a:pPr>
              <a:tabLst>
                <a:tab pos="449263" algn="l"/>
              </a:tabLst>
            </a:pPr>
            <a:r>
              <a:rPr lang="id-ID" sz="2000" dirty="0" smtClean="0"/>
              <a:t>B2	= </a:t>
            </a:r>
            <a:r>
              <a:rPr lang="id-ID" sz="2000" dirty="0"/>
              <a:t>matriks </a:t>
            </a:r>
            <a:r>
              <a:rPr lang="id-ID" sz="2000" dirty="0" smtClean="0"/>
              <a:t>4 </a:t>
            </a:r>
            <a:r>
              <a:rPr lang="id-ID" sz="2000" dirty="0"/>
              <a:t>x </a:t>
            </a:r>
            <a:r>
              <a:rPr lang="id-ID" sz="2000" dirty="0" smtClean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04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7200"/>
            <a:ext cx="6781800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7000" y="762000"/>
          <a:ext cx="1625600" cy="45720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9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id-ID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038600" y="0"/>
            <a:ext cx="914400" cy="5291138"/>
            <a:chOff x="4038600" y="0"/>
            <a:chExt cx="914400" cy="5291554"/>
          </a:xfrm>
        </p:grpSpPr>
        <p:sp>
          <p:nvSpPr>
            <p:cNvPr id="11" name="TextBox 10"/>
            <p:cNvSpPr txBox="1"/>
            <p:nvPr/>
          </p:nvSpPr>
          <p:spPr>
            <a:xfrm>
              <a:off x="4038600" y="544556"/>
              <a:ext cx="8382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0.01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1001792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-0.83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1535234"/>
              <a:ext cx="762000" cy="33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0.19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4800" y="190515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0.34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4800" y="2286180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0.22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19622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0.62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4800" y="3657888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0.60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14800" y="4419947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-0.53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4953389"/>
              <a:ext cx="762000" cy="338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-0.38</a:t>
              </a:r>
              <a:endParaRPr lang="id-ID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14800" y="0"/>
              <a:ext cx="838200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W1</a:t>
              </a:r>
              <a:endParaRPr lang="id-ID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48400" y="0"/>
            <a:ext cx="914400" cy="5227638"/>
            <a:chOff x="6248400" y="0"/>
            <a:chExt cx="914400" cy="5227022"/>
          </a:xfrm>
        </p:grpSpPr>
        <p:sp>
          <p:nvSpPr>
            <p:cNvPr id="71824" name="TextBox 23"/>
            <p:cNvSpPr txBox="1">
              <a:spLocks noChangeArrowheads="1"/>
            </p:cNvSpPr>
            <p:nvPr/>
          </p:nvSpPr>
          <p:spPr bwMode="auto">
            <a:xfrm>
              <a:off x="6248400" y="7620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0.31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5" name="TextBox 24"/>
            <p:cNvSpPr txBox="1">
              <a:spLocks noChangeArrowheads="1"/>
            </p:cNvSpPr>
            <p:nvPr/>
          </p:nvSpPr>
          <p:spPr bwMode="auto">
            <a:xfrm>
              <a:off x="6324600" y="1295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-0.38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6" name="TextBox 25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0.35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7" name="TextBox 26"/>
            <p:cNvSpPr txBox="1">
              <a:spLocks noChangeArrowheads="1"/>
            </p:cNvSpPr>
            <p:nvPr/>
          </p:nvSpPr>
          <p:spPr bwMode="auto">
            <a:xfrm>
              <a:off x="6324600" y="2426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0.87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8" name="TextBox 27"/>
            <p:cNvSpPr txBox="1">
              <a:spLocks noChangeArrowheads="1"/>
            </p:cNvSpPr>
            <p:nvPr/>
          </p:nvSpPr>
          <p:spPr bwMode="auto">
            <a:xfrm>
              <a:off x="6324600" y="28077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-0.18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29" name="TextBox 28"/>
            <p:cNvSpPr txBox="1">
              <a:spLocks noChangeArrowheads="1"/>
            </p:cNvSpPr>
            <p:nvPr/>
          </p:nvSpPr>
          <p:spPr bwMode="auto">
            <a:xfrm>
              <a:off x="6324600" y="33411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0.30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0" name="TextBox 29"/>
            <p:cNvSpPr txBox="1">
              <a:spLocks noChangeArrowheads="1"/>
            </p:cNvSpPr>
            <p:nvPr/>
          </p:nvSpPr>
          <p:spPr bwMode="auto">
            <a:xfrm>
              <a:off x="6324600" y="4179332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0.03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1" name="TextBox 30"/>
            <p:cNvSpPr txBox="1">
              <a:spLocks noChangeArrowheads="1"/>
            </p:cNvSpPr>
            <p:nvPr/>
          </p:nvSpPr>
          <p:spPr bwMode="auto">
            <a:xfrm>
              <a:off x="6324600" y="4888468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-0.09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2" name="TextBox 32"/>
            <p:cNvSpPr txBox="1">
              <a:spLocks noChangeArrowheads="1"/>
            </p:cNvSpPr>
            <p:nvPr/>
          </p:nvSpPr>
          <p:spPr bwMode="auto">
            <a:xfrm>
              <a:off x="6324600" y="38100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0.98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3" name="TextBox 33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0070C0"/>
                  </a:solidFill>
                </a:rPr>
                <a:t>0.74</a:t>
              </a:r>
              <a:endParaRPr lang="id-ID" sz="1600">
                <a:solidFill>
                  <a:srgbClr val="0070C0"/>
                </a:solidFill>
              </a:endParaRPr>
            </a:p>
          </p:txBody>
        </p:sp>
        <p:sp>
          <p:nvSpPr>
            <p:cNvPr id="71834" name="TextBox 35"/>
            <p:cNvSpPr txBox="1">
              <a:spLocks noChangeArrowheads="1"/>
            </p:cNvSpPr>
            <p:nvPr/>
          </p:nvSpPr>
          <p:spPr bwMode="auto">
            <a:xfrm>
              <a:off x="6324600" y="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b="1">
                  <a:solidFill>
                    <a:srgbClr val="0070C0"/>
                  </a:solidFill>
                </a:rPr>
                <a:t>W2</a:t>
              </a:r>
              <a:endParaRPr lang="id-ID" sz="2400" b="1">
                <a:solidFill>
                  <a:srgbClr val="0070C0"/>
                </a:solidFill>
              </a:endParaRPr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1905000" y="2590800"/>
            <a:ext cx="3886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Right Arrow 58"/>
          <p:cNvSpPr/>
          <p:nvPr/>
        </p:nvSpPr>
        <p:spPr>
          <a:xfrm>
            <a:off x="6019800" y="2590800"/>
            <a:ext cx="1981200" cy="6096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7620000" y="457200"/>
            <a:ext cx="685800" cy="4224338"/>
            <a:chOff x="7620000" y="457200"/>
            <a:chExt cx="685800" cy="4224754"/>
          </a:xfrm>
        </p:grpSpPr>
        <p:sp>
          <p:nvSpPr>
            <p:cNvPr id="71819" name="TextBox 42"/>
            <p:cNvSpPr txBox="1">
              <a:spLocks noChangeArrowheads="1"/>
            </p:cNvSpPr>
            <p:nvPr/>
          </p:nvSpPr>
          <p:spPr bwMode="auto">
            <a:xfrm>
              <a:off x="77724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0.8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0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1" name="TextBox 44"/>
            <p:cNvSpPr txBox="1">
              <a:spLocks noChangeArrowheads="1"/>
            </p:cNvSpPr>
            <p:nvPr/>
          </p:nvSpPr>
          <p:spPr bwMode="auto">
            <a:xfrm>
              <a:off x="77724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0.1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2" name="TextBox 45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B050"/>
                  </a:solidFill>
                </a:rPr>
                <a:t>0.2</a:t>
              </a:r>
              <a:endParaRPr lang="id-ID" sz="1600">
                <a:solidFill>
                  <a:srgbClr val="00B050"/>
                </a:solidFill>
              </a:endParaRPr>
            </a:p>
          </p:txBody>
        </p:sp>
        <p:sp>
          <p:nvSpPr>
            <p:cNvPr id="71823" name="TextBox 88"/>
            <p:cNvSpPr txBox="1">
              <a:spLocks noChangeArrowheads="1"/>
            </p:cNvSpPr>
            <p:nvPr/>
          </p:nvSpPr>
          <p:spPr bwMode="auto">
            <a:xfrm>
              <a:off x="7620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00B050"/>
                  </a:solidFill>
                </a:rPr>
                <a:t>A2</a:t>
              </a:r>
              <a:endParaRPr lang="id-ID" sz="24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8305800" y="457200"/>
            <a:ext cx="990600" cy="4224338"/>
            <a:chOff x="8001000" y="457200"/>
            <a:chExt cx="762000" cy="4224754"/>
          </a:xfrm>
        </p:grpSpPr>
        <p:sp>
          <p:nvSpPr>
            <p:cNvPr id="71814" name="TextBox 48"/>
            <p:cNvSpPr txBox="1">
              <a:spLocks noChangeArrowheads="1"/>
            </p:cNvSpPr>
            <p:nvPr/>
          </p:nvSpPr>
          <p:spPr bwMode="auto">
            <a:xfrm>
              <a:off x="8229600" y="914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1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5" name="TextBox 49"/>
            <p:cNvSpPr txBox="1">
              <a:spLocks noChangeArrowheads="1"/>
            </p:cNvSpPr>
            <p:nvPr/>
          </p:nvSpPr>
          <p:spPr bwMode="auto">
            <a:xfrm>
              <a:off x="8229600" y="1905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6" name="TextBox 50"/>
            <p:cNvSpPr txBox="1">
              <a:spLocks noChangeArrowheads="1"/>
            </p:cNvSpPr>
            <p:nvPr/>
          </p:nvSpPr>
          <p:spPr bwMode="auto">
            <a:xfrm>
              <a:off x="8229600" y="3124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7" name="TextBox 51"/>
            <p:cNvSpPr txBox="1">
              <a:spLocks noChangeArrowheads="1"/>
            </p:cNvSpPr>
            <p:nvPr/>
          </p:nvSpPr>
          <p:spPr bwMode="auto">
            <a:xfrm>
              <a:off x="8229600" y="4343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0</a:t>
              </a:r>
              <a:endParaRPr lang="id-ID" sz="1600">
                <a:solidFill>
                  <a:srgbClr val="7030A0"/>
                </a:solidFill>
              </a:endParaRPr>
            </a:p>
          </p:txBody>
        </p:sp>
        <p:sp>
          <p:nvSpPr>
            <p:cNvPr id="71818" name="TextBox 89"/>
            <p:cNvSpPr txBox="1">
              <a:spLocks noChangeArrowheads="1"/>
            </p:cNvSpPr>
            <p:nvPr/>
          </p:nvSpPr>
          <p:spPr bwMode="auto">
            <a:xfrm>
              <a:off x="800100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7030A0"/>
                  </a:solidFill>
                </a:rPr>
                <a:t>Kelas</a:t>
              </a:r>
              <a:endParaRPr lang="id-ID" sz="2400" b="1">
                <a:solidFill>
                  <a:srgbClr val="7030A0"/>
                </a:solidFill>
              </a:endParaRPr>
            </a:p>
          </p:txBody>
        </p:sp>
      </p:grpSp>
      <p:sp>
        <p:nvSpPr>
          <p:cNvPr id="71812" name="TextBox 73"/>
          <p:cNvSpPr txBox="1">
            <a:spLocks noChangeArrowheads="1"/>
          </p:cNvSpPr>
          <p:nvPr/>
        </p:nvSpPr>
        <p:spPr bwMode="auto">
          <a:xfrm>
            <a:off x="0" y="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A50021"/>
                </a:solidFill>
              </a:rPr>
              <a:t>Testing</a:t>
            </a:r>
            <a:endParaRPr lang="id-ID" sz="3200" b="1">
              <a:solidFill>
                <a:srgbClr val="A50021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905000" y="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W1 &amp; W2: Trained</a:t>
            </a:r>
            <a:endParaRPr lang="id-ID" b="1">
              <a:solidFill>
                <a:srgbClr val="7030A0"/>
              </a:solidFill>
            </a:endParaRPr>
          </a:p>
        </p:txBody>
      </p: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5592763" y="457200"/>
            <a:ext cx="731837" cy="4910138"/>
            <a:chOff x="7573780" y="457200"/>
            <a:chExt cx="732020" cy="3945734"/>
          </a:xfrm>
        </p:grpSpPr>
        <p:sp>
          <p:nvSpPr>
            <p:cNvPr id="44" name="TextBox 42"/>
            <p:cNvSpPr txBox="1">
              <a:spLocks noChangeArrowheads="1"/>
            </p:cNvSpPr>
            <p:nvPr/>
          </p:nvSpPr>
          <p:spPr bwMode="auto">
            <a:xfrm>
              <a:off x="7772400" y="82457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</a:t>
              </a:r>
              <a:r>
                <a:rPr lang="id-ID" sz="1600" dirty="0" smtClean="0">
                  <a:solidFill>
                    <a:srgbClr val="00B050"/>
                  </a:solidFill>
                </a:rPr>
                <a:t>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3"/>
            <p:cNvSpPr txBox="1">
              <a:spLocks noChangeArrowheads="1"/>
            </p:cNvSpPr>
            <p:nvPr/>
          </p:nvSpPr>
          <p:spPr bwMode="auto">
            <a:xfrm>
              <a:off x="7772400" y="1905000"/>
              <a:ext cx="533400" cy="27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0.</a:t>
              </a:r>
              <a:r>
                <a:rPr lang="id-ID" sz="1600" dirty="0" smtClean="0">
                  <a:solidFill>
                    <a:srgbClr val="00B050"/>
                  </a:solidFill>
                </a:rPr>
                <a:t>1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7772400" y="4130899"/>
              <a:ext cx="533400" cy="2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0</a:t>
              </a:r>
              <a:r>
                <a:rPr lang="id-ID" sz="1600" dirty="0" smtClean="0">
                  <a:solidFill>
                    <a:srgbClr val="00B050"/>
                  </a:solidFill>
                </a:rPr>
                <a:t>3</a:t>
              </a:r>
              <a:r>
                <a:rPr lang="en-US" sz="1600" dirty="0" smtClean="0">
                  <a:solidFill>
                    <a:srgbClr val="00B050"/>
                  </a:solidFill>
                </a:rPr>
                <a:t>9</a:t>
              </a:r>
              <a:endParaRPr lang="id-ID" sz="1600" dirty="0">
                <a:solidFill>
                  <a:srgbClr val="00B050"/>
                </a:solidFill>
              </a:endParaRPr>
            </a:p>
          </p:txBody>
        </p:sp>
        <p:sp>
          <p:nvSpPr>
            <p:cNvPr id="47" name="TextBox 88"/>
            <p:cNvSpPr txBox="1">
              <a:spLocks noChangeArrowheads="1"/>
            </p:cNvSpPr>
            <p:nvPr/>
          </p:nvSpPr>
          <p:spPr bwMode="auto">
            <a:xfrm>
              <a:off x="7573780" y="457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B050"/>
                  </a:solidFill>
                </a:rPr>
                <a:t>A1</a:t>
              </a:r>
              <a:endParaRPr lang="id-ID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891352" y="511706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x3</a:t>
            </a:r>
            <a:endParaRPr lang="id-ID" dirty="0"/>
          </a:p>
        </p:txBody>
      </p:sp>
      <p:sp>
        <p:nvSpPr>
          <p:cNvPr id="50" name="Rectangle 49"/>
          <p:cNvSpPr/>
          <p:nvPr/>
        </p:nvSpPr>
        <p:spPr>
          <a:xfrm>
            <a:off x="5271448" y="5119048"/>
            <a:ext cx="31290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5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1000" y="5562600"/>
            <a:ext cx="105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rgbClr val="00B050"/>
                </a:solidFill>
              </a:rPr>
              <a:t>PCA</a:t>
            </a:r>
          </a:p>
          <a:p>
            <a:pPr algn="ctr"/>
            <a:r>
              <a:rPr lang="id-ID" b="1" dirty="0" smtClean="0">
                <a:solidFill>
                  <a:srgbClr val="00B050"/>
                </a:solidFill>
              </a:rPr>
              <a:t>100 </a:t>
            </a:r>
            <a:r>
              <a:rPr lang="id-ID" b="1" dirty="0" smtClean="0">
                <a:solidFill>
                  <a:srgbClr val="00B050"/>
                </a:solidFill>
                <a:sym typeface="Wingdings" pitchFamily="2" charset="2"/>
              </a:rPr>
              <a:t> 3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6784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8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MLP mana yang lebih baik?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/>
            <a:r>
              <a:rPr lang="id-ID" sz="3600" dirty="0" smtClean="0"/>
              <a:t>MLP 100-10-4 (100 pixel input)</a:t>
            </a:r>
          </a:p>
          <a:p>
            <a:pPr marL="0" indent="441325">
              <a:buNone/>
            </a:pPr>
            <a:endParaRPr lang="id-ID" sz="3600" dirty="0" smtClean="0"/>
          </a:p>
          <a:p>
            <a:pPr marL="0" indent="441325">
              <a:buNone/>
            </a:pPr>
            <a:r>
              <a:rPr lang="id-ID" sz="3600" dirty="0" smtClean="0"/>
              <a:t>atau</a:t>
            </a:r>
          </a:p>
          <a:p>
            <a:pPr marL="0" indent="441325">
              <a:buNone/>
            </a:pPr>
            <a:endParaRPr lang="id-ID" sz="3600" dirty="0" smtClean="0"/>
          </a:p>
          <a:p>
            <a:pPr marL="450850" indent="-450850"/>
            <a:r>
              <a:rPr lang="id-ID" sz="3600" dirty="0" smtClean="0"/>
              <a:t>MLP 3-5-4 (3 PC input</a:t>
            </a:r>
            <a:r>
              <a:rPr lang="id-ID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24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 txBox="1">
            <a:spLocks/>
          </p:cNvSpPr>
          <p:nvPr/>
        </p:nvSpPr>
        <p:spPr>
          <a:xfrm>
            <a:off x="639933" y="152400"/>
            <a:ext cx="7894467" cy="5847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ctr">
              <a:buSzPct val="25000"/>
            </a:pPr>
            <a:r>
              <a:rPr lang="id-ID" sz="3200" b="1" dirty="0" smtClean="0">
                <a:solidFill>
                  <a:srgbClr val="0B5C4C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Prapemrosesan data</a:t>
            </a:r>
            <a:endParaRPr lang="id-ID" sz="3200" b="1" dirty="0">
              <a:solidFill>
                <a:srgbClr val="0B5C4C"/>
              </a:solidFill>
              <a:latin typeface="Century Gothic" panose="020B0502020202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5" name="Shape 93"/>
          <p:cNvSpPr txBox="1">
            <a:spLocks noGrp="1"/>
          </p:cNvSpPr>
          <p:nvPr>
            <p:ph type="body" idx="1"/>
          </p:nvPr>
        </p:nvSpPr>
        <p:spPr>
          <a:xfrm>
            <a:off x="477188" y="2787067"/>
            <a:ext cx="972108" cy="98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 algn="r">
              <a:spcBef>
                <a:spcPts val="600"/>
              </a:spcBef>
              <a:buNone/>
              <a:tabLst>
                <a:tab pos="2065338" algn="l"/>
              </a:tabLst>
            </a:pPr>
            <a:r>
              <a:rPr lang="id-ID" sz="1600" dirty="0" smtClean="0"/>
              <a:t>MMXVII</a:t>
            </a:r>
          </a:p>
          <a:p>
            <a:pPr marL="0" indent="0" algn="r">
              <a:spcBef>
                <a:spcPts val="600"/>
              </a:spcBef>
              <a:buNone/>
              <a:tabLst>
                <a:tab pos="2065338" algn="l"/>
              </a:tabLst>
            </a:pPr>
            <a:r>
              <a:rPr lang="id-ID" sz="1600" dirty="0" smtClean="0"/>
              <a:t>LV</a:t>
            </a:r>
          </a:p>
          <a:p>
            <a:pPr marL="0" indent="0" algn="r">
              <a:spcBef>
                <a:spcPts val="600"/>
              </a:spcBef>
              <a:buNone/>
              <a:tabLst>
                <a:tab pos="2065338" algn="l"/>
              </a:tabLst>
            </a:pPr>
            <a:r>
              <a:rPr lang="id-ID" sz="1600" dirty="0" smtClean="0"/>
              <a:t>............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7188" y="3422959"/>
            <a:ext cx="1026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03302" y="3237569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/>
              <a:t>+</a:t>
            </a:r>
          </a:p>
        </p:txBody>
      </p:sp>
      <p:sp>
        <p:nvSpPr>
          <p:cNvPr id="8" name="Shape 93"/>
          <p:cNvSpPr txBox="1">
            <a:spLocks/>
          </p:cNvSpPr>
          <p:nvPr/>
        </p:nvSpPr>
        <p:spPr>
          <a:xfrm>
            <a:off x="2681063" y="2787067"/>
            <a:ext cx="972108" cy="98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/>
              <a:t>2017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/>
              <a:t>55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/>
              <a:t>2072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81063" y="3422959"/>
            <a:ext cx="1026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07177" y="3237569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/>
              <a:t>+</a:t>
            </a:r>
          </a:p>
        </p:txBody>
      </p:sp>
      <p:sp>
        <p:nvSpPr>
          <p:cNvPr id="11" name="Shape 93"/>
          <p:cNvSpPr txBox="1">
            <a:spLocks/>
          </p:cNvSpPr>
          <p:nvPr/>
        </p:nvSpPr>
        <p:spPr>
          <a:xfrm>
            <a:off x="466817" y="4388626"/>
            <a:ext cx="972108" cy="984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MMXVII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LV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............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6817" y="4886673"/>
            <a:ext cx="1313372" cy="338554"/>
            <a:chOff x="827584" y="2098248"/>
            <a:chExt cx="1751161" cy="33855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27584" y="2305165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195735" y="2098248"/>
              <a:ext cx="3830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 smtClean="0">
                  <a:solidFill>
                    <a:srgbClr val="002060"/>
                  </a:solidFill>
                </a:rPr>
                <a:t>x</a:t>
              </a:r>
              <a:endParaRPr lang="id-ID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Shape 93"/>
          <p:cNvSpPr txBox="1">
            <a:spLocks/>
          </p:cNvSpPr>
          <p:nvPr/>
        </p:nvSpPr>
        <p:spPr>
          <a:xfrm>
            <a:off x="2681063" y="4388625"/>
            <a:ext cx="972108" cy="1631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indent="-1403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3725" marR="0" indent="-603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2325" marR="0" indent="-730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0925" marR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3488" marR="0" indent="-904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2017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55</a:t>
            </a:r>
          </a:p>
          <a:p>
            <a:pPr marL="0" indent="0" algn="r">
              <a:spcBef>
                <a:spcPts val="600"/>
              </a:spcBef>
              <a:buFont typeface="Verdana"/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10085</a:t>
            </a:r>
          </a:p>
          <a:p>
            <a:pPr marL="0" indent="0" algn="r">
              <a:spcBef>
                <a:spcPts val="600"/>
              </a:spcBef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100850</a:t>
            </a:r>
          </a:p>
          <a:p>
            <a:pPr marL="0" indent="0" algn="r">
              <a:spcBef>
                <a:spcPts val="600"/>
              </a:spcBef>
              <a:buNone/>
              <a:tabLst>
                <a:tab pos="2065338" algn="l"/>
              </a:tabLst>
            </a:pPr>
            <a:r>
              <a:rPr lang="id-ID" sz="1600" dirty="0" smtClean="0">
                <a:solidFill>
                  <a:srgbClr val="002060"/>
                </a:solidFill>
              </a:rPr>
              <a:t>110935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81063" y="4837769"/>
            <a:ext cx="1327020" cy="338554"/>
            <a:chOff x="827584" y="2193881"/>
            <a:chExt cx="1769358" cy="33855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7584" y="2371635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213932" y="2193881"/>
              <a:ext cx="3830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600" dirty="0" smtClean="0">
                  <a:solidFill>
                    <a:srgbClr val="002060"/>
                  </a:solidFill>
                </a:rPr>
                <a:t>x</a:t>
              </a:r>
              <a:endParaRPr lang="id-ID" sz="16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681063" y="5663393"/>
            <a:ext cx="1026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07177" y="5488313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357" y="2660434"/>
            <a:ext cx="3402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id-ID" sz="1600" dirty="0" smtClean="0"/>
              <a:t>M	: Berapa jumlah pasukan lawan?</a:t>
            </a:r>
          </a:p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id-ID" sz="1600" dirty="0" smtClean="0">
                <a:solidFill>
                  <a:srgbClr val="0070C0"/>
                </a:solidFill>
              </a:rPr>
              <a:t>H	: Banyak</a:t>
            </a:r>
            <a:endParaRPr lang="id-ID" sz="16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7357" y="3591273"/>
            <a:ext cx="3402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tabLst>
                <a:tab pos="261938" algn="l"/>
              </a:tabLst>
            </a:pPr>
            <a:r>
              <a:rPr lang="id-ID" sz="1600" dirty="0" smtClean="0"/>
              <a:t>M	: Berapa unta dipotong per hari?</a:t>
            </a:r>
          </a:p>
          <a:p>
            <a:pPr marL="363538" indent="-363538">
              <a:lnSpc>
                <a:spcPct val="150000"/>
              </a:lnSpc>
              <a:tabLst>
                <a:tab pos="261938" algn="l"/>
              </a:tabLst>
            </a:pPr>
            <a:r>
              <a:rPr lang="id-ID" sz="1600" dirty="0" smtClean="0">
                <a:solidFill>
                  <a:srgbClr val="0070C0"/>
                </a:solidFill>
              </a:rPr>
              <a:t>H	: 9 atau 10 ekor</a:t>
            </a:r>
          </a:p>
          <a:p>
            <a:pPr marL="363538" indent="-363538">
              <a:lnSpc>
                <a:spcPct val="150000"/>
              </a:lnSpc>
              <a:tabLst>
                <a:tab pos="261938" algn="l"/>
              </a:tabLst>
            </a:pPr>
            <a:r>
              <a:rPr lang="id-ID" sz="1600" dirty="0" smtClean="0">
                <a:solidFill>
                  <a:schemeClr val="tx1"/>
                </a:solidFill>
              </a:rPr>
              <a:t>M	: Berarti </a:t>
            </a:r>
            <a:r>
              <a:rPr lang="id-ID" sz="1600" dirty="0"/>
              <a:t>jumlah </a:t>
            </a:r>
            <a:r>
              <a:rPr lang="id-ID" sz="1600" dirty="0" smtClean="0"/>
              <a:t>pasukan </a:t>
            </a:r>
            <a:r>
              <a:rPr lang="id-ID" sz="1600" dirty="0"/>
              <a:t>lawan </a:t>
            </a:r>
            <a:r>
              <a:rPr lang="id-ID" sz="1600" dirty="0" smtClean="0"/>
              <a:t>sekitar </a:t>
            </a:r>
            <a:r>
              <a:rPr lang="id-ID" sz="1600" dirty="0" smtClean="0">
                <a:solidFill>
                  <a:schemeClr val="tx1"/>
                </a:solidFill>
              </a:rPr>
              <a:t>900 sampai 1000 orang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838200"/>
            <a:ext cx="872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Mengapa bangsa Arab mampu mengalahkan Romawi belasan abad silam?</a:t>
            </a:r>
            <a:endParaRPr lang="id-ID" sz="2000" dirty="0"/>
          </a:p>
        </p:txBody>
      </p:sp>
      <p:sp>
        <p:nvSpPr>
          <p:cNvPr id="24" name="Rectangle 23"/>
          <p:cNvSpPr/>
          <p:nvPr/>
        </p:nvSpPr>
        <p:spPr>
          <a:xfrm>
            <a:off x="293942" y="1270248"/>
            <a:ext cx="88578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rgbClr val="00B050"/>
                </a:solidFill>
              </a:rPr>
              <a:t>Karena dapat merepresentasikan data lebih simpel. Angka 0  membuat </a:t>
            </a:r>
          </a:p>
          <a:p>
            <a:r>
              <a:rPr lang="id-ID" sz="2000" dirty="0" smtClean="0">
                <a:solidFill>
                  <a:srgbClr val="00B050"/>
                </a:solidFill>
              </a:rPr>
              <a:t>operasi matematika lebih mudah</a:t>
            </a:r>
            <a:r>
              <a:rPr lang="id-ID" sz="2000" dirty="0">
                <a:solidFill>
                  <a:srgbClr val="00B050"/>
                </a:solidFill>
              </a:rPr>
              <a:t>. Angka 0 </a:t>
            </a:r>
            <a:r>
              <a:rPr lang="id-ID" sz="2000" dirty="0" smtClean="0">
                <a:solidFill>
                  <a:srgbClr val="00B050"/>
                </a:solidFill>
              </a:rPr>
              <a:t>melahirkan </a:t>
            </a:r>
            <a:r>
              <a:rPr lang="id-ID" sz="2000" b="1" dirty="0" smtClean="0">
                <a:solidFill>
                  <a:srgbClr val="00B050"/>
                </a:solidFill>
              </a:rPr>
              <a:t>teknologi digital</a:t>
            </a:r>
          </a:p>
          <a:p>
            <a:r>
              <a:rPr lang="id-ID" sz="2000" dirty="0" smtClean="0">
                <a:solidFill>
                  <a:srgbClr val="00B050"/>
                </a:solidFill>
              </a:rPr>
              <a:t>yang muncul di dunia Barat. Terang dan gelap di dunia Timur dan Barat silih </a:t>
            </a:r>
          </a:p>
          <a:p>
            <a:r>
              <a:rPr lang="id-ID" sz="2000" dirty="0" smtClean="0">
                <a:solidFill>
                  <a:srgbClr val="00B050"/>
                </a:solidFill>
              </a:rPr>
              <a:t>Berganti</a:t>
            </a:r>
            <a:r>
              <a:rPr lang="id-ID" sz="2000" dirty="0">
                <a:solidFill>
                  <a:srgbClr val="00B050"/>
                </a:solidFill>
              </a:rPr>
              <a:t>. Timur dan Barat </a:t>
            </a:r>
            <a:r>
              <a:rPr lang="id-ID" sz="2000" dirty="0" smtClean="0">
                <a:solidFill>
                  <a:srgbClr val="00B050"/>
                </a:solidFill>
              </a:rPr>
              <a:t>saling mengisi</a:t>
            </a:r>
            <a:r>
              <a:rPr lang="id-ID" sz="2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27357" y="5798403"/>
            <a:ext cx="369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</a:t>
            </a:r>
            <a:r>
              <a:rPr lang="id-ID" sz="1600" dirty="0" smtClean="0">
                <a:solidFill>
                  <a:srgbClr val="FF0000"/>
                </a:solidFill>
              </a:rPr>
              <a:t>: data yang </a:t>
            </a:r>
            <a:r>
              <a:rPr lang="en-US" sz="1600" dirty="0" err="1" smtClean="0">
                <a:solidFill>
                  <a:srgbClr val="FF0000"/>
                </a:solidFill>
              </a:rPr>
              <a:t>simpel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id-ID" sz="1600" dirty="0" smtClean="0">
                <a:solidFill>
                  <a:srgbClr val="FF0000"/>
                </a:solidFill>
              </a:rPr>
              <a:t>lebih mudah dan cepat </a:t>
            </a:r>
            <a:r>
              <a:rPr lang="en-US" sz="1600" dirty="0" smtClean="0">
                <a:solidFill>
                  <a:srgbClr val="FF0000"/>
                </a:solidFill>
              </a:rPr>
              <a:t>di</a:t>
            </a:r>
            <a:r>
              <a:rPr lang="id-ID" sz="1600" dirty="0" smtClean="0">
                <a:solidFill>
                  <a:srgbClr val="FF0000"/>
                </a:solidFill>
              </a:rPr>
              <a:t>pelajari, diklasifikasi, di</a:t>
            </a:r>
            <a:r>
              <a:rPr lang="en-US" sz="1600" dirty="0" err="1" smtClean="0">
                <a:solidFill>
                  <a:srgbClr val="FF0000"/>
                </a:solidFill>
              </a:rPr>
              <a:t>analisis</a:t>
            </a:r>
            <a:r>
              <a:rPr lang="id-ID" sz="1600" dirty="0" smtClean="0">
                <a:solidFill>
                  <a:srgbClr val="FF0000"/>
                </a:solidFill>
              </a:rPr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id-ID" sz="1600" dirty="0" smtClean="0">
                <a:solidFill>
                  <a:srgbClr val="FF0000"/>
                </a:solidFill>
              </a:rPr>
              <a:t>di-</a:t>
            </a:r>
            <a:r>
              <a:rPr lang="id-ID" sz="1600" b="1" i="1" dirty="0" smtClean="0">
                <a:solidFill>
                  <a:srgbClr val="FF0000"/>
                </a:solidFill>
              </a:rPr>
              <a:t>mining</a:t>
            </a:r>
            <a:endParaRPr lang="id-ID" sz="16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04799" y="6073914"/>
            <a:ext cx="4495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FF0000"/>
                </a:solidFill>
              </a:rPr>
              <a:t>Bagaimana operasi pengurangan, pembagian, perpangkatan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id-ID" sz="1600" dirty="0" smtClean="0">
                <a:solidFill>
                  <a:srgbClr val="FF0000"/>
                </a:solidFill>
              </a:rPr>
              <a:t>menggunakan </a:t>
            </a:r>
            <a:r>
              <a:rPr lang="en-US" sz="1600" dirty="0" err="1" smtClean="0">
                <a:solidFill>
                  <a:srgbClr val="FF0000"/>
                </a:solidFill>
              </a:rPr>
              <a:t>angka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Romawi</a:t>
            </a:r>
            <a:r>
              <a:rPr lang="id-ID" sz="1600" dirty="0">
                <a:solidFill>
                  <a:srgbClr val="FF0000"/>
                </a:solidFill>
              </a:rPr>
              <a:t>.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4287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0" grpId="0"/>
      <p:bldP spid="11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Prapemrosesan </a:t>
            </a:r>
            <a:r>
              <a:rPr lang="id-ID" dirty="0" smtClean="0"/>
              <a:t>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/>
            <a:r>
              <a:rPr lang="id-ID" sz="3600" dirty="0" smtClean="0"/>
              <a:t>Banyak sekali teknik </a:t>
            </a:r>
            <a:r>
              <a:rPr lang="id-ID" sz="3600" dirty="0"/>
              <a:t>prapemrosesan data</a:t>
            </a:r>
            <a:endParaRPr lang="id-ID" sz="3600" dirty="0" smtClean="0"/>
          </a:p>
          <a:p>
            <a:pPr marL="450850" indent="-450850"/>
            <a:r>
              <a:rPr lang="id-ID" sz="3600" dirty="0" smtClean="0"/>
              <a:t>Di matakuliah </a:t>
            </a:r>
            <a:r>
              <a:rPr lang="id-ID" sz="3600" i="1" dirty="0" smtClean="0"/>
              <a:t>Machine Learning</a:t>
            </a:r>
            <a:r>
              <a:rPr lang="id-ID" sz="3600" dirty="0" smtClean="0"/>
              <a:t> tidak dibahas prapemrosesan data</a:t>
            </a:r>
          </a:p>
          <a:p>
            <a:pPr marL="450850" indent="-450850"/>
            <a:r>
              <a:rPr lang="id-ID" sz="3600" dirty="0" smtClean="0"/>
              <a:t>Prapemrosesan data akan dibahas di </a:t>
            </a:r>
            <a:r>
              <a:rPr lang="id-ID" sz="3600" dirty="0"/>
              <a:t>matakuliah </a:t>
            </a:r>
            <a:r>
              <a:rPr lang="id-ID" sz="3600" i="1" dirty="0" smtClean="0"/>
              <a:t>Data Mining</a:t>
            </a:r>
          </a:p>
          <a:p>
            <a:pPr marL="450850" indent="-450850"/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7520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MLP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ANN yang optimal?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</a:t>
            </a:r>
          </a:p>
          <a:p>
            <a:pPr lvl="1" eaLnBrk="1" hangingPunct="1"/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output layer</a:t>
            </a:r>
          </a:p>
          <a:p>
            <a:pPr lvl="1" eaLnBrk="1" hangingPunct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 yang optimal</a:t>
            </a:r>
          </a:p>
          <a:p>
            <a:pPr eaLnBrk="1" hangingPunct="1"/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 </a:t>
            </a:r>
            <a:r>
              <a:rPr lang="en-US" i="1" dirty="0" smtClean="0"/>
              <a:t>Rate </a:t>
            </a:r>
            <a:r>
              <a:rPr lang="en-US" dirty="0" smtClean="0"/>
              <a:t>yang ideal</a:t>
            </a:r>
            <a:r>
              <a:rPr lang="en-US" i="1" dirty="0" smtClean="0"/>
              <a:t>?</a:t>
            </a:r>
          </a:p>
          <a:p>
            <a:pPr eaLnBrk="1" hangingPunct="1"/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endParaRPr lang="id-ID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381000"/>
            <a:ext cx="1895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25" y="3810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381000"/>
            <a:ext cx="2047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810000"/>
            <a:ext cx="179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750" y="3733800"/>
            <a:ext cx="2152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86525" y="3743325"/>
            <a:ext cx="1971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1905000" y="3124200"/>
          <a:ext cx="529748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5" name="Equation" r:id="rId4" imgW="914400" imgH="279400" progId="Equation.3">
                  <p:embed/>
                </p:oleObj>
              </mc:Choice>
              <mc:Fallback>
                <p:oleObj name="Equation" r:id="rId4" imgW="9144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529748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layer?</a:t>
            </a:r>
            <a:endParaRPr lang="id-ID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953125"/>
            <a:ext cx="8361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Perhatian</a:t>
            </a:r>
            <a:r>
              <a:rPr lang="en-US" sz="2800">
                <a:solidFill>
                  <a:srgbClr val="FF0000"/>
                </a:solidFill>
              </a:rPr>
              <a:t>: Rumus ini hanya perkiraan (tidak pasti).</a:t>
            </a:r>
            <a:endParaRPr lang="id-ID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Perceptron</a:t>
            </a:r>
            <a:endParaRPr lang="id-ID" i="1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id-ID" dirty="0" smtClean="0"/>
              <a:t>memiliki </a:t>
            </a:r>
            <a:r>
              <a:rPr lang="en-US" dirty="0" smtClean="0"/>
              <a:t>10 </a:t>
            </a:r>
            <a:r>
              <a:rPr lang="en-US" dirty="0" err="1" smtClean="0"/>
              <a:t>milyar</a:t>
            </a:r>
            <a:r>
              <a:rPr lang="en-US" dirty="0" smtClean="0"/>
              <a:t> neuron,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r>
              <a:rPr lang="en-US" dirty="0" err="1" smtClean="0"/>
              <a:t>Apalagi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Multiple Intelligence </a:t>
            </a:r>
          </a:p>
          <a:p>
            <a:endParaRPr lang="en-US" sz="1400" dirty="0" smtClean="0"/>
          </a:p>
          <a:p>
            <a:r>
              <a:rPr lang="en-US" dirty="0" smtClean="0"/>
              <a:t>Perceptron = MODEL SEDERHANA </a:t>
            </a:r>
            <a:r>
              <a:rPr lang="en-US" dirty="0" err="1" smtClean="0"/>
              <a:t>dari</a:t>
            </a:r>
            <a:r>
              <a:rPr lang="en-US" dirty="0" smtClean="0"/>
              <a:t> neuron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perceptron?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Klasifikasi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>
                <a:solidFill>
                  <a:srgbClr val="FFC000"/>
                </a:solidFill>
              </a:rPr>
              <a:t>Prediksi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Optimasi</a:t>
            </a:r>
            <a:r>
              <a:rPr lang="en-US" b="1" dirty="0" smtClean="0">
                <a:solidFill>
                  <a:srgbClr val="FF0000"/>
                </a:solidFill>
              </a:rPr>
              <a:t>, 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1" name="Smiley Face 10"/>
          <p:cNvSpPr/>
          <p:nvPr/>
        </p:nvSpPr>
        <p:spPr>
          <a:xfrm>
            <a:off x="5867400" y="3200400"/>
            <a:ext cx="685800" cy="6096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381000" y="4905375"/>
            <a:ext cx="2590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6321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ALVINN: MLP 960-4-30</a:t>
            </a:r>
            <a:endParaRPr lang="id-ID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6029325"/>
            <a:ext cx="402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Jauh dari rumus di atas.</a:t>
            </a:r>
            <a:endParaRPr lang="id-ID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250" y="1981200"/>
            <a:ext cx="4711500" cy="469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2843808" y="3245863"/>
            <a:ext cx="2268252" cy="288032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89503" y="2344356"/>
            <a:ext cx="1230097" cy="381075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6200" y="4542007"/>
            <a:ext cx="1219200" cy="159370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89503" y="2344356"/>
            <a:ext cx="696697" cy="2161647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774128" y="2427695"/>
            <a:ext cx="3245672" cy="3727412"/>
          </a:xfrm>
          <a:custGeom>
            <a:avLst/>
            <a:gdLst>
              <a:gd name="connsiteX0" fmla="*/ 0 w 3459193"/>
              <a:gd name="connsiteY0" fmla="*/ 0 h 3571336"/>
              <a:gd name="connsiteX1" fmla="*/ 1199072 w 3459193"/>
              <a:gd name="connsiteY1" fmla="*/ 1785668 h 3571336"/>
              <a:gd name="connsiteX2" fmla="*/ 3459193 w 3459193"/>
              <a:gd name="connsiteY2" fmla="*/ 3571336 h 357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9193" h="3571336">
                <a:moveTo>
                  <a:pt x="0" y="0"/>
                </a:moveTo>
                <a:cubicBezTo>
                  <a:pt x="311270" y="595222"/>
                  <a:pt x="622540" y="1190445"/>
                  <a:pt x="1199072" y="1785668"/>
                </a:cubicBezTo>
                <a:cubicBezTo>
                  <a:pt x="1775604" y="2380891"/>
                  <a:pt x="2617398" y="2976113"/>
                  <a:pt x="3459193" y="3571336"/>
                </a:cubicBezTo>
              </a:path>
            </a:pathLst>
          </a:cu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61" y="1993855"/>
            <a:ext cx="638009" cy="45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1" y="2885823"/>
            <a:ext cx="1057360" cy="4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1" y="3815558"/>
            <a:ext cx="1057360" cy="9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2843808" y="2344356"/>
            <a:ext cx="1942162" cy="381075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43808" y="2535611"/>
            <a:ext cx="2109192" cy="360009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3808" y="2741807"/>
            <a:ext cx="2337792" cy="339390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89802" y="2957831"/>
            <a:ext cx="2696598" cy="317787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43808" y="3132135"/>
            <a:ext cx="2794992" cy="30035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43808" y="3389879"/>
            <a:ext cx="3099792" cy="27458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25096" y="3159225"/>
            <a:ext cx="405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9" name="Oval 28"/>
          <p:cNvSpPr/>
          <p:nvPr/>
        </p:nvSpPr>
        <p:spPr>
          <a:xfrm>
            <a:off x="3293902" y="3288611"/>
            <a:ext cx="405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neuron </a:t>
            </a:r>
            <a:r>
              <a:rPr lang="en-US" dirty="0" err="1" smtClean="0"/>
              <a:t>pada</a:t>
            </a:r>
            <a:r>
              <a:rPr lang="en-US" dirty="0" smtClean="0"/>
              <a:t> hidden layer?</a:t>
            </a:r>
            <a:endParaRPr lang="id-ID" dirty="0"/>
          </a:p>
        </p:txBody>
      </p:sp>
      <p:sp>
        <p:nvSpPr>
          <p:cNvPr id="3" name="Isosceles Triangle 2"/>
          <p:cNvSpPr/>
          <p:nvPr/>
        </p:nvSpPr>
        <p:spPr>
          <a:xfrm>
            <a:off x="3601685" y="4016217"/>
            <a:ext cx="57600" cy="57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Isosceles Triangle 29"/>
          <p:cNvSpPr/>
          <p:nvPr/>
        </p:nvSpPr>
        <p:spPr>
          <a:xfrm>
            <a:off x="3675170" y="4105217"/>
            <a:ext cx="57600" cy="576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130189" y="5069616"/>
            <a:ext cx="48883" cy="78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8" name="Straight Connector 27"/>
          <p:cNvCxnSpPr/>
          <p:nvPr/>
        </p:nvCxnSpPr>
        <p:spPr>
          <a:xfrm>
            <a:off x="2843808" y="2885823"/>
            <a:ext cx="2490192" cy="326928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737087" y="5363260"/>
            <a:ext cx="48883" cy="78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28712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29" grpId="0" animBg="1"/>
      <p:bldP spid="3" grpId="0" animBg="1"/>
      <p:bldP spid="3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800" smtClean="0"/>
              <a:t>Jumlah neuron pada output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</a:t>
            </a:r>
            <a:r>
              <a:rPr lang="id-ID" b="1" smtClean="0"/>
              <a:t>eterministik</a:t>
            </a:r>
            <a:r>
              <a:rPr lang="en-US" smtClean="0"/>
              <a:t>:</a:t>
            </a:r>
            <a:r>
              <a:rPr lang="id-ID" smtClean="0"/>
              <a:t> mudah dihitung berdasarkan permasalahan yang dihadapi.</a:t>
            </a:r>
            <a:endParaRPr lang="en-US" smtClean="0"/>
          </a:p>
          <a:p>
            <a:pPr eaLnBrk="1" hangingPunct="1"/>
            <a:r>
              <a:rPr lang="en-US" smtClean="0"/>
              <a:t>Untuk p</a:t>
            </a:r>
            <a:r>
              <a:rPr lang="id-ID" smtClean="0"/>
              <a:t>engenalan karakter dengan </a:t>
            </a:r>
            <a:r>
              <a:rPr lang="id-ID" b="1" smtClean="0"/>
              <a:t>64 kelas</a:t>
            </a:r>
            <a:r>
              <a:rPr lang="en-US" smtClean="0"/>
              <a:t>:             </a:t>
            </a:r>
            <a:r>
              <a:rPr lang="id-ID" smtClean="0"/>
              <a:t> (‘a’, ‘b’, ..., ‘z’, ‘A’, ‘B’, ..., ‘Z’, ‘0’, ‘1’, ... ‘9’, ‘-‘, ‘+’)</a:t>
            </a:r>
            <a:r>
              <a:rPr lang="en-US" smtClean="0"/>
              <a:t>, perlu berapa output neuron?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152400" y="5334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92" name="Visio" r:id="rId4" imgW="7329790" imgH="2171616" progId="Visio.Drawing.11">
                  <p:embed/>
                </p:oleObj>
              </mc:Choice>
              <mc:Fallback>
                <p:oleObj name="Visio" r:id="rId4" imgW="7329790" imgH="217161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52400" y="40386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93" name="Visio" r:id="rId6" imgW="7329790" imgH="2171616" progId="Visio.Drawing.11">
                  <p:embed/>
                </p:oleObj>
              </mc:Choice>
              <mc:Fallback>
                <p:oleObj name="Visio" r:id="rId6" imgW="7329790" imgH="217161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52400" y="5334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16" name="Visio" r:id="rId4" imgW="7329790" imgH="2171616" progId="Visio.Drawing.11">
                  <p:embed/>
                </p:oleObj>
              </mc:Choice>
              <mc:Fallback>
                <p:oleObj name="Visio" r:id="rId4" imgW="7329790" imgH="217161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152400" y="4038600"/>
          <a:ext cx="87169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17" name="Visio" r:id="rId6" imgW="7329790" imgH="2171616" progId="Visio.Drawing.11">
                  <p:embed/>
                </p:oleObj>
              </mc:Choice>
              <mc:Fallback>
                <p:oleObj name="Visio" r:id="rId6" imgW="7329790" imgH="2171616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8716963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57200"/>
            <a:ext cx="6019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6000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i="1" dirty="0" smtClean="0"/>
              <a:t>Security</a:t>
            </a:r>
            <a:r>
              <a:rPr lang="en-US" i="1" dirty="0" smtClean="0"/>
              <a:t> </a:t>
            </a:r>
            <a:r>
              <a:rPr lang="id-ID" i="1" dirty="0" smtClean="0"/>
              <a:t>S</a:t>
            </a:r>
            <a:r>
              <a:rPr lang="en-US" i="1" dirty="0" smtClean="0"/>
              <a:t>y</a:t>
            </a:r>
            <a:r>
              <a:rPr lang="id-ID" i="1" dirty="0" smtClean="0"/>
              <a:t>stem</a:t>
            </a:r>
            <a:r>
              <a:rPr lang="en-US" i="1" dirty="0" smtClean="0"/>
              <a:t>s</a:t>
            </a:r>
            <a:endParaRPr lang="id-ID" i="1" dirty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1676400" y="2286000"/>
          <a:ext cx="5791200" cy="413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57" name="Visio" r:id="rId4" imgW="3038290" imgH="2171700" progId="Visio.Drawing.11">
                  <p:embed/>
                </p:oleObj>
              </mc:Choice>
              <mc:Fallback>
                <p:oleObj name="Visio" r:id="rId4" imgW="3038290" imgH="21717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791200" cy="413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16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i="1" dirty="0" smtClean="0"/>
              <a:t>L</a:t>
            </a:r>
            <a:r>
              <a:rPr lang="id-ID" sz="5400" i="1" dirty="0" smtClean="0"/>
              <a:t>earning </a:t>
            </a:r>
            <a:r>
              <a:rPr lang="en-US" sz="5400" i="1" dirty="0" smtClean="0"/>
              <a:t>R</a:t>
            </a:r>
            <a:r>
              <a:rPr lang="id-ID" sz="5400" i="1" dirty="0" smtClean="0"/>
              <a:t>ate</a:t>
            </a:r>
            <a:r>
              <a:rPr lang="en-US" sz="5400" dirty="0" smtClean="0"/>
              <a:t>:</a:t>
            </a:r>
            <a:r>
              <a:rPr lang="id-ID" sz="5400" dirty="0" smtClean="0"/>
              <a:t> </a:t>
            </a:r>
            <a:r>
              <a:rPr lang="en-US" sz="5400" b="1" dirty="0" smtClean="0"/>
              <a:t>B</a:t>
            </a:r>
            <a:r>
              <a:rPr lang="id-ID" sz="5400" b="1" dirty="0" smtClean="0"/>
              <a:t>esar</a:t>
            </a:r>
            <a:endParaRPr lang="id-ID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9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27680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905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3200" y="762000"/>
            <a:ext cx="4343400" cy="3810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0600" y="20574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71800" y="6858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38200" y="1905000"/>
            <a:ext cx="4343400" cy="3581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75459"/>
              </p:ext>
            </p:extLst>
          </p:nvPr>
        </p:nvGraphicFramePr>
        <p:xfrm>
          <a:off x="5822576" y="5718459"/>
          <a:ext cx="3057777" cy="94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81" name="Equation" r:id="rId4" imgW="1295280" imgH="406080" progId="Equation.3">
                  <p:embed/>
                </p:oleObj>
              </mc:Choice>
              <mc:Fallback>
                <p:oleObj name="Equation" r:id="rId4" imgW="129528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576" y="5718459"/>
                        <a:ext cx="3057777" cy="9435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/>
              <a:t>Algoritma </a:t>
            </a:r>
            <a:r>
              <a:rPr lang="en-US" dirty="0" err="1" smtClean="0"/>
              <a:t>Belajar</a:t>
            </a:r>
            <a:r>
              <a:rPr lang="id-ID" dirty="0" smtClean="0"/>
              <a:t> </a:t>
            </a:r>
            <a:r>
              <a:rPr lang="id-ID" b="1" dirty="0" smtClean="0"/>
              <a:t>Propagasi Balik</a:t>
            </a:r>
            <a:endParaRPr lang="id-ID" b="1" dirty="0"/>
          </a:p>
        </p:txBody>
      </p:sp>
      <p:sp>
        <p:nvSpPr>
          <p:cNvPr id="286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Pelatihan Jaringan</a:t>
            </a:r>
            <a:endParaRPr lang="en-US" b="1" smtClean="0"/>
          </a:p>
          <a:p>
            <a:pPr lvl="1" eaLnBrk="1" hangingPunct="1"/>
            <a:r>
              <a:rPr lang="en-US" smtClean="0"/>
              <a:t>Perhitungan Mundur</a:t>
            </a:r>
            <a:endParaRPr lang="id-ID" smtClean="0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9200" y="2971800"/>
          <a:ext cx="2514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6" name="Equation" r:id="rId4" imgW="1181100" imgH="228600" progId="Equation.3">
                  <p:embed/>
                </p:oleObj>
              </mc:Choice>
              <mc:Fallback>
                <p:oleObj name="Equation" r:id="rId4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5146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581650" y="2971800"/>
          <a:ext cx="3333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7" name="Equation" r:id="rId6" imgW="1663700" imgH="228600" progId="Equation.3">
                  <p:embed/>
                </p:oleObj>
              </mc:Choice>
              <mc:Fallback>
                <p:oleObj name="Equation" r:id="rId6" imgW="1663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971800"/>
                        <a:ext cx="3333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1398"/>
              </p:ext>
            </p:extLst>
          </p:nvPr>
        </p:nvGraphicFramePr>
        <p:xfrm>
          <a:off x="1584325" y="3838575"/>
          <a:ext cx="2438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8" name="Equation" r:id="rId8" imgW="1066680" imgH="177480" progId="Equation.3">
                  <p:embed/>
                </p:oleObj>
              </mc:Choice>
              <mc:Fallback>
                <p:oleObj name="Equation" r:id="rId8" imgW="1066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838575"/>
                        <a:ext cx="24384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52949"/>
              </p:ext>
            </p:extLst>
          </p:nvPr>
        </p:nvGraphicFramePr>
        <p:xfrm>
          <a:off x="6181725" y="3840163"/>
          <a:ext cx="20367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9" name="Equation" r:id="rId10" imgW="812520" imgH="177480" progId="Equation.3">
                  <p:embed/>
                </p:oleObj>
              </mc:Choice>
              <mc:Fallback>
                <p:oleObj name="Equation" r:id="rId10" imgW="8125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840163"/>
                        <a:ext cx="20367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45640"/>
              </p:ext>
            </p:extLst>
          </p:nvPr>
        </p:nvGraphicFramePr>
        <p:xfrm>
          <a:off x="1612900" y="4752975"/>
          <a:ext cx="2578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0" name="Equation" r:id="rId12" imgW="1130040" imgH="177480" progId="Equation.3">
                  <p:embed/>
                </p:oleObj>
              </mc:Choice>
              <mc:Fallback>
                <p:oleObj name="Equation" r:id="rId12" imgW="11300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752975"/>
                        <a:ext cx="25781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86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42261"/>
              </p:ext>
            </p:extLst>
          </p:nvPr>
        </p:nvGraphicFramePr>
        <p:xfrm>
          <a:off x="6140450" y="4754563"/>
          <a:ext cx="2120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1" name="Equation" r:id="rId14" imgW="863280" imgH="177480" progId="Equation.3">
                  <p:embed/>
                </p:oleObj>
              </mc:Choice>
              <mc:Fallback>
                <p:oleObj name="Equation" r:id="rId14" imgW="8632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4754563"/>
                        <a:ext cx="2120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2438400" y="3505200"/>
            <a:ext cx="685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2514600" y="4495800"/>
            <a:ext cx="685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09600" y="2438400"/>
            <a:ext cx="3581400" cy="29670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33400" y="1687513"/>
            <a:ext cx="4267200" cy="3794125"/>
            <a:chOff x="533400" y="1688068"/>
            <a:chExt cx="4267200" cy="3793867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7871" y="3661196"/>
              <a:ext cx="305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914400" y="4881901"/>
              <a:ext cx="3276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066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Oval 14"/>
            <p:cNvSpPr/>
            <p:nvPr/>
          </p:nvSpPr>
          <p:spPr>
            <a:xfrm>
              <a:off x="1066800" y="3435786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Oval 15"/>
            <p:cNvSpPr/>
            <p:nvPr/>
          </p:nvSpPr>
          <p:spPr>
            <a:xfrm>
              <a:off x="2590800" y="3435786"/>
              <a:ext cx="304800" cy="3047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4731098"/>
              <a:ext cx="304800" cy="3047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8170" name="TextBox 27"/>
            <p:cNvSpPr txBox="1">
              <a:spLocks noChangeArrowheads="1"/>
            </p:cNvSpPr>
            <p:nvPr/>
          </p:nvSpPr>
          <p:spPr bwMode="auto">
            <a:xfrm>
              <a:off x="609600" y="50364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0</a:t>
              </a:r>
              <a:endParaRPr lang="id-ID"/>
            </a:p>
          </p:txBody>
        </p:sp>
        <p:sp>
          <p:nvSpPr>
            <p:cNvPr id="48171" name="TextBox 28"/>
            <p:cNvSpPr txBox="1">
              <a:spLocks noChangeArrowheads="1"/>
            </p:cNvSpPr>
            <p:nvPr/>
          </p:nvSpPr>
          <p:spPr bwMode="auto">
            <a:xfrm>
              <a:off x="2452914" y="511260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2" name="TextBox 29"/>
            <p:cNvSpPr txBox="1">
              <a:spLocks noChangeArrowheads="1"/>
            </p:cNvSpPr>
            <p:nvPr/>
          </p:nvSpPr>
          <p:spPr bwMode="auto">
            <a:xfrm>
              <a:off x="533400" y="3447871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1</a:t>
              </a:r>
              <a:endParaRPr lang="id-ID"/>
            </a:p>
          </p:txBody>
        </p:sp>
        <p:sp>
          <p:nvSpPr>
            <p:cNvPr id="48173" name="TextBox 17"/>
            <p:cNvSpPr txBox="1">
              <a:spLocks noChangeArrowheads="1"/>
            </p:cNvSpPr>
            <p:nvPr/>
          </p:nvSpPr>
          <p:spPr bwMode="auto">
            <a:xfrm>
              <a:off x="4191000" y="467868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x1</a:t>
              </a:r>
              <a:endParaRPr lang="id-ID"/>
            </a:p>
          </p:txBody>
        </p:sp>
        <p:sp>
          <p:nvSpPr>
            <p:cNvPr id="48174" name="TextBox 18"/>
            <p:cNvSpPr txBox="1">
              <a:spLocks noChangeArrowheads="1"/>
            </p:cNvSpPr>
            <p:nvPr/>
          </p:nvSpPr>
          <p:spPr bwMode="auto">
            <a:xfrm>
              <a:off x="914401" y="16880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x2</a:t>
              </a:r>
              <a:endParaRPr lang="id-ID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0" y="12954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19400" y="5638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</a:rPr>
              <a:t>x1 + x2 – 1,5 = 0</a:t>
            </a:r>
            <a:endParaRPr lang="id-ID" sz="240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6172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w1.x1 + w2.x2 – 1,5 = 0</a:t>
            </a:r>
            <a:endParaRPr lang="id-ID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i="1" dirty="0" smtClean="0"/>
              <a:t>L</a:t>
            </a:r>
            <a:r>
              <a:rPr lang="id-ID" sz="5400" i="1" dirty="0" smtClean="0"/>
              <a:t>earning </a:t>
            </a:r>
            <a:r>
              <a:rPr lang="en-US" sz="5400" i="1" dirty="0" smtClean="0"/>
              <a:t>R</a:t>
            </a:r>
            <a:r>
              <a:rPr lang="id-ID" sz="5400" i="1" dirty="0" smtClean="0"/>
              <a:t>ate</a:t>
            </a:r>
            <a:r>
              <a:rPr lang="en-US" sz="5400" dirty="0" smtClean="0"/>
              <a:t>:</a:t>
            </a:r>
            <a:r>
              <a:rPr lang="id-ID" sz="5400" dirty="0" smtClean="0"/>
              <a:t> </a:t>
            </a:r>
            <a:r>
              <a:rPr lang="en-US" sz="5400" b="1" dirty="0" smtClean="0"/>
              <a:t>Kecil</a:t>
            </a:r>
            <a:endParaRPr lang="id-ID" sz="5400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183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79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27680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819400" y="694765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450" name="Object 4"/>
          <p:cNvGraphicFramePr>
            <a:graphicFrameLocks noChangeAspect="1"/>
          </p:cNvGraphicFramePr>
          <p:nvPr>
            <p:extLst/>
          </p:nvPr>
        </p:nvGraphicFramePr>
        <p:xfrm>
          <a:off x="5822576" y="5718459"/>
          <a:ext cx="3057777" cy="94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14" name="Equation" r:id="rId4" imgW="1295280" imgH="406080" progId="Equation.3">
                  <p:embed/>
                </p:oleObj>
              </mc:Choice>
              <mc:Fallback>
                <p:oleObj name="Equation" r:id="rId4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576" y="5718459"/>
                        <a:ext cx="3057777" cy="9435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2743200" y="770965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07341" y="842682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7000" y="941294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67000" y="10668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40106" y="1178859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51847" y="1196789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78741" y="1358153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38400" y="1474694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38400" y="1636059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6000" y="1662953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09800" y="17526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i="1" dirty="0" smtClean="0"/>
              <a:t>Learning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7200" y="2362200"/>
          <a:ext cx="8001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29" name="Visio" r:id="rId4" imgW="4726849" imgH="2566798" progId="Visio.Drawing.11">
                  <p:embed/>
                </p:oleObj>
              </mc:Choice>
              <mc:Fallback>
                <p:oleObj name="Visio" r:id="rId4" imgW="4726849" imgH="256679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001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25875" y="4724400"/>
            <a:ext cx="1295400" cy="1055688"/>
            <a:chOff x="5044440" y="2678668"/>
            <a:chExt cx="1295400" cy="1055132"/>
          </a:xfrm>
        </p:grpSpPr>
        <p:sp>
          <p:nvSpPr>
            <p:cNvPr id="8" name="Oval 7"/>
            <p:cNvSpPr/>
            <p:nvPr/>
          </p:nvSpPr>
          <p:spPr>
            <a:xfrm>
              <a:off x="5485765" y="3200681"/>
              <a:ext cx="381000" cy="53311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5044440" y="2678668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Berhenti !</a:t>
              </a:r>
              <a:endParaRPr lang="id-ID" b="1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35814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Total MSE proporsional paling rendah</a:t>
            </a:r>
            <a:endParaRPr lang="id-ID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669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43400" y="5648325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CC33"/>
                </a:solidFill>
              </a:rPr>
              <a:t>w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1</a:t>
            </a:r>
            <a:r>
              <a:rPr lang="en-US" sz="2800" i="1">
                <a:solidFill>
                  <a:srgbClr val="33CC33"/>
                </a:solidFill>
              </a:rPr>
              <a:t> + w</a:t>
            </a:r>
            <a:r>
              <a:rPr lang="en-US" sz="2800" baseline="-25000">
                <a:solidFill>
                  <a:srgbClr val="33CC33"/>
                </a:solidFill>
              </a:rPr>
              <a:t>2</a:t>
            </a:r>
            <a:r>
              <a:rPr lang="en-US" sz="2800" i="1">
                <a:solidFill>
                  <a:srgbClr val="33CC33"/>
                </a:solidFill>
              </a:rPr>
              <a:t>x</a:t>
            </a:r>
            <a:r>
              <a:rPr lang="en-US" sz="2800" baseline="-25000">
                <a:solidFill>
                  <a:srgbClr val="33CC33"/>
                </a:solidFill>
              </a:rPr>
              <a:t>2 </a:t>
            </a:r>
            <a:r>
              <a:rPr lang="en-US" sz="2800" i="1">
                <a:solidFill>
                  <a:srgbClr val="33CC33"/>
                </a:solidFill>
              </a:rPr>
              <a:t>- </a:t>
            </a:r>
            <a:r>
              <a:rPr lang="el-GR" sz="2800" i="1">
                <a:solidFill>
                  <a:srgbClr val="33CC33"/>
                </a:solidFill>
              </a:rPr>
              <a:t>θ</a:t>
            </a:r>
            <a:r>
              <a:rPr lang="en-US" sz="2800" i="1">
                <a:solidFill>
                  <a:srgbClr val="33CC33"/>
                </a:solidFill>
              </a:rPr>
              <a:t>= </a:t>
            </a:r>
            <a:r>
              <a:rPr lang="en-US" sz="2800">
                <a:solidFill>
                  <a:srgbClr val="33CC33"/>
                </a:solidFill>
              </a:rPr>
              <a:t>0</a:t>
            </a:r>
            <a:endParaRPr lang="id-ID" sz="2800" baseline="-25000">
              <a:solidFill>
                <a:srgbClr val="33CC33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8200" y="6172200"/>
            <a:ext cx="316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Decision boundary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485900" y="1638300"/>
            <a:ext cx="4343400" cy="3657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2171700" y="1104900"/>
            <a:ext cx="4267200" cy="3733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 smtClean="0"/>
              <a:t>Overfit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smtClean="0"/>
              <a:t>Oversize</a:t>
            </a:r>
            <a:r>
              <a:rPr lang="en-US" dirty="0" smtClean="0"/>
              <a:t>, </a:t>
            </a:r>
            <a:r>
              <a:rPr lang="en-US" i="1" dirty="0" smtClean="0"/>
              <a:t>Flexible</a:t>
            </a:r>
            <a:endParaRPr lang="id-ID" i="1" dirty="0"/>
          </a:p>
        </p:txBody>
      </p:sp>
      <p:pic>
        <p:nvPicPr>
          <p:cNvPr id="392194" name="Picture 2" descr="D:\00 Suyanto\001 Kuliah 2009\CSCS3243 Kecerdasan Mesain dan Artifisial\Over fit sho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1776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5" name="Picture 3" descr="D:\00 Suyanto\001 Kuliah 2009\CSCS3243 Kecerdasan Mesain dan Artifisial\Oversize Sho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133600"/>
            <a:ext cx="19558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2196" name="Picture 4" descr="D:\00 Suyanto\001 Kuliah 2009\CSCS3243 Kecerdasan Mesain dan Artifisial\Flexible Sho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133600"/>
            <a:ext cx="4073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" y="5638800"/>
            <a:ext cx="1600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2590800" y="5105400"/>
            <a:ext cx="1600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943600" y="2590800"/>
            <a:ext cx="16002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Studi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Kasus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id-ID" dirty="0" smtClean="0"/>
          </a:p>
          <a:p>
            <a:r>
              <a:rPr lang="id-ID" dirty="0" smtClean="0"/>
              <a:t>Rekognisi</a:t>
            </a:r>
            <a:endParaRPr lang="en-US" dirty="0" smtClean="0"/>
          </a:p>
          <a:p>
            <a:r>
              <a:rPr lang="en-US" dirty="0" err="1" smtClean="0"/>
              <a:t>Verifikasi</a:t>
            </a:r>
            <a:endParaRPr lang="en-US" dirty="0" smtClean="0"/>
          </a:p>
          <a:p>
            <a:r>
              <a:rPr lang="en-US" dirty="0" err="1" smtClean="0"/>
              <a:t>Validasi</a:t>
            </a:r>
            <a:endParaRPr lang="en-US" dirty="0" smtClean="0"/>
          </a:p>
          <a:p>
            <a:r>
              <a:rPr lang="en-US" dirty="0" err="1" smtClean="0"/>
              <a:t>Prediksi</a:t>
            </a:r>
            <a:endParaRPr lang="en-US" dirty="0" smtClean="0"/>
          </a:p>
          <a:p>
            <a:r>
              <a:rPr lang="en-US" dirty="0" err="1" smtClean="0"/>
              <a:t>Optimasi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Kasus</a:t>
            </a:r>
            <a:r>
              <a:rPr lang="en-US" sz="4000" b="1" dirty="0" smtClean="0"/>
              <a:t> 1</a:t>
            </a:r>
            <a:r>
              <a:rPr lang="en-US" sz="4000" dirty="0" smtClean="0"/>
              <a:t> </a:t>
            </a:r>
            <a:r>
              <a:rPr lang="en-US" sz="4000" dirty="0" err="1" smtClean="0"/>
              <a:t>Verifikasi</a:t>
            </a:r>
            <a:r>
              <a:rPr lang="en-US" sz="4000" dirty="0" smtClean="0"/>
              <a:t> </a:t>
            </a:r>
            <a:r>
              <a:rPr lang="en-US" sz="4000" dirty="0" err="1" smtClean="0"/>
              <a:t>tandatangan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OFFLINE </a:t>
            </a:r>
            <a:r>
              <a:rPr lang="en-US" dirty="0" err="1" smtClean="0"/>
              <a:t>atau</a:t>
            </a:r>
            <a:r>
              <a:rPr lang="en-US" dirty="0" smtClean="0"/>
              <a:t> ONLINE?</a:t>
            </a:r>
          </a:p>
          <a:p>
            <a:r>
              <a:rPr lang="en-US" dirty="0" smtClean="0"/>
              <a:t>Citra: 100 x 100 pixel grayscale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tandatangan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Input &amp; Output?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T?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parameter MLP?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Perlu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preprocessing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 smtClean="0">
              <a:solidFill>
                <a:srgbClr val="FF0000"/>
              </a:solidFill>
            </a:endParaRPr>
          </a:p>
        </p:txBody>
      </p:sp>
      <p:pic>
        <p:nvPicPr>
          <p:cNvPr id="698370" name="Picture 2" descr="E:\001 Kuliah 2009\KMA\biometric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2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400" b="1" dirty="0" err="1" smtClean="0"/>
              <a:t>Kasus</a:t>
            </a:r>
            <a:r>
              <a:rPr lang="en-US" sz="4400" b="1" dirty="0" smtClean="0"/>
              <a:t> 2</a:t>
            </a:r>
            <a:r>
              <a:rPr lang="en-US" sz="4400" dirty="0" smtClean="0"/>
              <a:t>: </a:t>
            </a:r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keamanan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10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menempelkan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diverifikasi</a:t>
            </a:r>
            <a:r>
              <a:rPr lang="en-US" dirty="0" smtClean="0"/>
              <a:t> </a:t>
            </a:r>
            <a:r>
              <a:rPr lang="en-US" dirty="0" err="1" smtClean="0"/>
              <a:t>sidik</a:t>
            </a:r>
            <a:r>
              <a:rPr lang="en-US" dirty="0" smtClean="0"/>
              <a:t> </a:t>
            </a:r>
            <a:r>
              <a:rPr lang="en-US" dirty="0" err="1" smtClean="0"/>
              <a:t>jarinya</a:t>
            </a:r>
            <a:endParaRPr lang="en-US" dirty="0" smtClean="0"/>
          </a:p>
          <a:p>
            <a:r>
              <a:rPr lang="en-US" dirty="0" smtClean="0"/>
              <a:t>Citra: 300 x 300 pixels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Input &amp; Output?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T?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parameter MLP?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Perlu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preprocessing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4000" b="1" dirty="0" err="1" smtClean="0"/>
              <a:t>Kasus</a:t>
            </a:r>
            <a:r>
              <a:rPr lang="en-US" sz="4000" b="1" dirty="0" smtClean="0"/>
              <a:t> </a:t>
            </a:r>
            <a:r>
              <a:rPr lang="id-ID" sz="4000" b="1" dirty="0" smtClean="0"/>
              <a:t>3</a:t>
            </a:r>
            <a:r>
              <a:rPr lang="en-US" sz="4000" dirty="0" smtClean="0"/>
              <a:t>: </a:t>
            </a:r>
            <a:r>
              <a:rPr lang="id-ID" sz="4000" dirty="0" smtClean="0"/>
              <a:t>Prediksi Data Timeseries</a:t>
            </a:r>
            <a:endParaRPr lang="en-US" sz="40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695450" algn="l"/>
              </a:tabLst>
            </a:pPr>
            <a:r>
              <a:rPr lang="id-ID" dirty="0"/>
              <a:t>B</a:t>
            </a:r>
            <a:r>
              <a:rPr lang="en-US" dirty="0" err="1" smtClean="0"/>
              <a:t>esok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?</a:t>
            </a:r>
            <a:endParaRPr lang="id-ID" dirty="0"/>
          </a:p>
          <a:p>
            <a:pPr>
              <a:lnSpc>
                <a:spcPct val="90000"/>
              </a:lnSpc>
              <a:tabLst>
                <a:tab pos="1695450" algn="l"/>
              </a:tabLst>
            </a:pPr>
            <a:r>
              <a:rPr lang="id-ID" dirty="0"/>
              <a:t>B</a:t>
            </a:r>
            <a:r>
              <a:rPr lang="en-US" dirty="0" err="1" smtClean="0"/>
              <a:t>esok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id-ID" dirty="0"/>
              <a:t>drastis, naik tipis, </a:t>
            </a:r>
            <a:r>
              <a:rPr lang="en-US" dirty="0" err="1"/>
              <a:t>turun</a:t>
            </a:r>
            <a:r>
              <a:rPr lang="id-ID" dirty="0"/>
              <a:t> tipis,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id-ID" dirty="0"/>
              <a:t>turun drastis</a:t>
            </a:r>
            <a:r>
              <a:rPr lang="en-US" dirty="0"/>
              <a:t>?</a:t>
            </a:r>
            <a:endParaRPr lang="id-ID" dirty="0"/>
          </a:p>
          <a:p>
            <a:pPr>
              <a:lnSpc>
                <a:spcPct val="90000"/>
              </a:lnSpc>
              <a:tabLst>
                <a:tab pos="1695450" algn="l"/>
              </a:tabLst>
            </a:pPr>
            <a:r>
              <a:rPr lang="id-ID" dirty="0" smtClean="0"/>
              <a:t>Besok, </a:t>
            </a:r>
            <a:r>
              <a:rPr lang="id-ID" dirty="0"/>
              <a:t>berapa rupiah perubahan harga emas?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SzPct val="100000"/>
              <a:tabLst>
                <a:tab pos="1695450" algn="l"/>
              </a:tabLst>
            </a:pPr>
            <a:endParaRPr lang="id-ID" dirty="0">
              <a:sym typeface="Verdana"/>
            </a:endParaRPr>
          </a:p>
          <a:p>
            <a:r>
              <a:rPr lang="en-US" dirty="0">
                <a:solidFill>
                  <a:srgbClr val="FF0000"/>
                </a:solidFill>
              </a:rPr>
              <a:t>Input &amp; Output?</a:t>
            </a:r>
          </a:p>
          <a:p>
            <a:r>
              <a:rPr lang="en-US" dirty="0">
                <a:solidFill>
                  <a:srgbClr val="FF0000"/>
                </a:solidFill>
              </a:rPr>
              <a:t>P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T?</a:t>
            </a:r>
          </a:p>
          <a:p>
            <a:r>
              <a:rPr lang="en-US" dirty="0" err="1">
                <a:solidFill>
                  <a:srgbClr val="FF0000"/>
                </a:solidFill>
              </a:rPr>
              <a:t>Struktur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parameter MLP?</a:t>
            </a:r>
          </a:p>
          <a:p>
            <a:r>
              <a:rPr lang="en-US" dirty="0" err="1">
                <a:solidFill>
                  <a:srgbClr val="FF0000"/>
                </a:solidFill>
              </a:rPr>
              <a:t>Perlu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preprocessing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id-ID" dirty="0">
              <a:solidFill>
                <a:srgbClr val="FF0000"/>
              </a:solidFill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7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Kasus</a:t>
            </a:r>
            <a:r>
              <a:rPr lang="en-US" sz="4000" b="1" dirty="0" smtClean="0"/>
              <a:t> </a:t>
            </a:r>
            <a:r>
              <a:rPr lang="id-ID" sz="4000" b="1" dirty="0" smtClean="0"/>
              <a:t>4</a:t>
            </a:r>
            <a:r>
              <a:rPr lang="en-US" sz="4000" dirty="0" smtClean="0"/>
              <a:t>: </a:t>
            </a:r>
            <a:r>
              <a:rPr lang="en-US" sz="4000" dirty="0" err="1" smtClean="0"/>
              <a:t>Deteksi</a:t>
            </a:r>
            <a:r>
              <a:rPr lang="en-US" sz="4000" dirty="0" smtClean="0"/>
              <a:t> Churn</a:t>
            </a:r>
            <a:endParaRPr lang="id-ID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60026"/>
              </p:ext>
            </p:extLst>
          </p:nvPr>
        </p:nvGraphicFramePr>
        <p:xfrm>
          <a:off x="457200" y="2209800"/>
          <a:ext cx="8305799" cy="2034313"/>
        </p:xfrm>
        <a:graphic>
          <a:graphicData uri="http://schemas.openxmlformats.org/drawingml/2006/table">
            <a:tbl>
              <a:tblPr/>
              <a:tblGrid>
                <a:gridCol w="1021663"/>
                <a:gridCol w="1238558"/>
                <a:gridCol w="1460360"/>
                <a:gridCol w="973574"/>
                <a:gridCol w="1252298"/>
                <a:gridCol w="1530042"/>
                <a:gridCol w="829304"/>
              </a:tblGrid>
              <a:tr h="67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Kota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Tipe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Tipe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Pembayaran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Tagihan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Bulanan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Jumlah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Panggilan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Panggilan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TidakNormal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Churn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Pemerintah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Besar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Sedikit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Sedang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Jakarta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Kartu Kredit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Kecil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Banyak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Surabaya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Corporate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Kecil</a:t>
                      </a:r>
                      <a:endParaRPr lang="id-ID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Banyak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</a:t>
                      </a:r>
                      <a:endParaRPr lang="id-ID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36332" y="4525963"/>
            <a:ext cx="8502868" cy="2027237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Input &amp; Output?</a:t>
            </a:r>
          </a:p>
          <a:p>
            <a:r>
              <a:rPr lang="en-US" dirty="0" smtClean="0"/>
              <a:t>P </a:t>
            </a:r>
            <a:r>
              <a:rPr lang="en-US" dirty="0" err="1" smtClean="0"/>
              <a:t>dan</a:t>
            </a:r>
            <a:r>
              <a:rPr lang="en-US" dirty="0" smtClean="0"/>
              <a:t> T?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parameter MLP?</a:t>
            </a:r>
          </a:p>
          <a:p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i="1" dirty="0" smtClean="0"/>
              <a:t>preprocessing</a:t>
            </a:r>
            <a:r>
              <a:rPr lang="en-US" dirty="0" smtClean="0"/>
              <a:t>?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AND</a:t>
            </a:r>
            <a:endParaRPr lang="id-ID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05000"/>
          <a:ext cx="243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x1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x2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id-ID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048000" y="1143000"/>
          <a:ext cx="46482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0" name="Visio" r:id="rId4" imgW="3987899" imgH="2020453" progId="Visio.Drawing.11">
                  <p:embed/>
                </p:oleObj>
              </mc:Choice>
              <mc:Fallback>
                <p:oleObj name="Visio" r:id="rId4" imgW="3987899" imgH="202045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4648200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Box 34"/>
          <p:cNvSpPr txBox="1">
            <a:spLocks noChangeArrowheads="1"/>
          </p:cNvSpPr>
          <p:nvPr/>
        </p:nvSpPr>
        <p:spPr bwMode="auto">
          <a:xfrm>
            <a:off x="4876800" y="60198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i="1"/>
              <a:t>θ</a:t>
            </a:r>
            <a:r>
              <a:rPr lang="en-US" sz="3200"/>
              <a:t> = 1,5</a:t>
            </a:r>
            <a:endParaRPr lang="id-ID" sz="320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438400" y="4267200"/>
            <a:ext cx="1381125" cy="5826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36"/>
          <p:cNvSpPr txBox="1">
            <a:spLocks noChangeArrowheads="1"/>
          </p:cNvSpPr>
          <p:nvPr/>
        </p:nvSpPr>
        <p:spPr bwMode="auto">
          <a:xfrm>
            <a:off x="2743200" y="3886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62200" y="5818188"/>
            <a:ext cx="1457325" cy="430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TextBox 38"/>
          <p:cNvSpPr txBox="1">
            <a:spLocks noChangeArrowheads="1"/>
          </p:cNvSpPr>
          <p:nvPr/>
        </p:nvSpPr>
        <p:spPr bwMode="auto">
          <a:xfrm>
            <a:off x="2667000" y="6045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 = 1</a:t>
            </a:r>
            <a:endParaRPr lang="id-ID" sz="320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96000" y="5334000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40"/>
          <p:cNvSpPr txBox="1">
            <a:spLocks noChangeArrowheads="1"/>
          </p:cNvSpPr>
          <p:nvPr/>
        </p:nvSpPr>
        <p:spPr bwMode="auto">
          <a:xfrm>
            <a:off x="1600200" y="39878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x1</a:t>
            </a:r>
            <a:endParaRPr lang="id-ID" sz="3200"/>
          </a:p>
        </p:txBody>
      </p:sp>
      <p:sp>
        <p:nvSpPr>
          <p:cNvPr id="1062" name="TextBox 41"/>
          <p:cNvSpPr txBox="1">
            <a:spLocks noChangeArrowheads="1"/>
          </p:cNvSpPr>
          <p:nvPr/>
        </p:nvSpPr>
        <p:spPr bwMode="auto">
          <a:xfrm>
            <a:off x="1524000" y="596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x2</a:t>
            </a:r>
            <a:endParaRPr lang="id-ID" sz="3200"/>
          </a:p>
        </p:txBody>
      </p:sp>
      <p:sp>
        <p:nvSpPr>
          <p:cNvPr id="1063" name="TextBox 42"/>
          <p:cNvSpPr txBox="1">
            <a:spLocks noChangeArrowheads="1"/>
          </p:cNvSpPr>
          <p:nvPr/>
        </p:nvSpPr>
        <p:spPr bwMode="auto">
          <a:xfrm>
            <a:off x="7086600" y="5029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y </a:t>
            </a:r>
            <a:endParaRPr lang="id-ID" sz="3200"/>
          </a:p>
        </p:txBody>
      </p:sp>
      <p:sp>
        <p:nvSpPr>
          <p:cNvPr id="52" name="Down Arrow 51"/>
          <p:cNvSpPr/>
          <p:nvPr/>
        </p:nvSpPr>
        <p:spPr>
          <a:xfrm rot="1689658">
            <a:off x="5865813" y="3738563"/>
            <a:ext cx="381000" cy="881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7169150" y="2349500"/>
          <a:ext cx="1435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1" name="Equation" r:id="rId6" imgW="698400" imgH="444240" progId="Equation.3">
                  <p:embed/>
                </p:oleObj>
              </mc:Choice>
              <mc:Fallback>
                <p:oleObj name="Equation" r:id="rId6" imgW="6984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349500"/>
                        <a:ext cx="14351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429000" y="4648200"/>
            <a:ext cx="2667000" cy="1371600"/>
            <a:chOff x="6172200" y="3810000"/>
            <a:chExt cx="2667000" cy="1371600"/>
          </a:xfrm>
        </p:grpSpPr>
        <p:sp>
          <p:nvSpPr>
            <p:cNvPr id="35" name="Oval 34"/>
            <p:cNvSpPr/>
            <p:nvPr/>
          </p:nvSpPr>
          <p:spPr>
            <a:xfrm>
              <a:off x="6172200" y="3810000"/>
              <a:ext cx="2667000" cy="1371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>
              <a:off x="6368257" y="4491831"/>
              <a:ext cx="1276350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362826" y="4492625"/>
              <a:ext cx="1274762" cy="15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9" name="Rectangle 40"/>
            <p:cNvSpPr>
              <a:spLocks noChangeArrowheads="1"/>
            </p:cNvSpPr>
            <p:nvPr/>
          </p:nvSpPr>
          <p:spPr bwMode="auto">
            <a:xfrm>
              <a:off x="6400800" y="4114800"/>
              <a:ext cx="3710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4000" b="1">
                  <a:sym typeface="Symbol" pitchFamily="18" charset="2"/>
                </a:rPr>
                <a:t></a:t>
              </a:r>
              <a:endParaRPr lang="id-ID" sz="4000" b="1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7289457" y="4256567"/>
              <a:ext cx="396446" cy="447232"/>
              <a:chOff x="6553200" y="1066800"/>
              <a:chExt cx="1524000" cy="10683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317345" y="1065656"/>
                <a:ext cx="76282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554519" y="2135102"/>
                <a:ext cx="76282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6782620" y="1600380"/>
                <a:ext cx="106944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1" name="Rectangle 42"/>
            <p:cNvSpPr>
              <a:spLocks noChangeArrowheads="1"/>
            </p:cNvSpPr>
            <p:nvPr/>
          </p:nvSpPr>
          <p:spPr bwMode="auto">
            <a:xfrm>
              <a:off x="8154430" y="3925866"/>
              <a:ext cx="371042" cy="8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sym typeface="Symbol" pitchFamily="18" charset="2"/>
                </a:rPr>
                <a:t>y</a:t>
              </a:r>
              <a:endParaRPr lang="id-ID" sz="8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MLP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Aktivasi</a:t>
            </a:r>
            <a:r>
              <a:rPr lang="en-US" dirty="0" smtClean="0"/>
              <a:t>: </a:t>
            </a:r>
            <a:r>
              <a:rPr lang="en-US" dirty="0" err="1" smtClean="0"/>
              <a:t>umumnya</a:t>
            </a:r>
            <a:r>
              <a:rPr lang="en-US" dirty="0" smtClean="0"/>
              <a:t> (0, 1) </a:t>
            </a:r>
            <a:r>
              <a:rPr lang="en-US" dirty="0" err="1" smtClean="0"/>
              <a:t>atau</a:t>
            </a:r>
            <a:r>
              <a:rPr lang="en-US" dirty="0" smtClean="0"/>
              <a:t> (-1, 1)</a:t>
            </a:r>
          </a:p>
          <a:p>
            <a:pPr lvl="1"/>
            <a:r>
              <a:rPr lang="en-US" dirty="0" smtClean="0"/>
              <a:t>Preprocessing</a:t>
            </a:r>
          </a:p>
          <a:p>
            <a:pPr lvl="1"/>
            <a:r>
              <a:rPr lang="en-US" dirty="0" err="1" smtClean="0"/>
              <a:t>Normalisasi</a:t>
            </a:r>
            <a:r>
              <a:rPr lang="en-US" dirty="0" smtClean="0"/>
              <a:t> Data Input</a:t>
            </a:r>
          </a:p>
          <a:p>
            <a:pPr lvl="1"/>
            <a:r>
              <a:rPr lang="en-US" dirty="0" err="1" smtClean="0"/>
              <a:t>Denormalisasi</a:t>
            </a:r>
            <a:r>
              <a:rPr lang="en-US" dirty="0" smtClean="0"/>
              <a:t> Data Output</a:t>
            </a:r>
          </a:p>
          <a:p>
            <a:r>
              <a:rPr lang="en-US" dirty="0" smtClean="0"/>
              <a:t>Output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neuron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r>
              <a:rPr lang="en-US" dirty="0" smtClean="0"/>
              <a:t> (0 </a:t>
            </a:r>
            <a:r>
              <a:rPr lang="en-US" dirty="0" err="1" smtClean="0"/>
              <a:t>atau</a:t>
            </a:r>
            <a:r>
              <a:rPr lang="en-US" dirty="0" smtClean="0"/>
              <a:t> 1) </a:t>
            </a:r>
            <a:r>
              <a:rPr lang="en-US" dirty="0" err="1" smtClean="0"/>
              <a:t>maupun</a:t>
            </a:r>
            <a:r>
              <a:rPr lang="en-US" dirty="0" smtClean="0"/>
              <a:t> real </a:t>
            </a:r>
            <a:r>
              <a:rPr lang="en-US" dirty="0" err="1" smtClean="0"/>
              <a:t>dalam</a:t>
            </a:r>
            <a:r>
              <a:rPr lang="en-US" dirty="0" smtClean="0"/>
              <a:t> interval (0, 1) </a:t>
            </a:r>
            <a:r>
              <a:rPr lang="en-US" dirty="0" err="1" smtClean="0"/>
              <a:t>atau</a:t>
            </a:r>
            <a:r>
              <a:rPr lang="en-US" dirty="0" smtClean="0"/>
              <a:t> (-1, 1)</a:t>
            </a:r>
          </a:p>
          <a:p>
            <a:pPr lvl="1"/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setiap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dikodekan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biner</a:t>
            </a:r>
            <a:endParaRPr lang="en-US" dirty="0" smtClean="0"/>
          </a:p>
          <a:p>
            <a:pPr lvl="1"/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output </a:t>
            </a:r>
            <a:r>
              <a:rPr lang="en-US" dirty="0" err="1" smtClean="0">
                <a:sym typeface="Wingdings" pitchFamily="2" charset="2"/>
              </a:rPr>
              <a:t>didenormalisasi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/>
              <a:t>Optimasi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preprocessing yang </a:t>
            </a:r>
            <a:r>
              <a:rPr lang="en-US" dirty="0" err="1" smtClean="0">
                <a:sym typeface="Wingdings" pitchFamily="2" charset="2"/>
              </a:rPr>
              <a:t>agak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rumit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</a:t>
            </a:r>
            <a:endParaRPr 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Kelebihan</a:t>
            </a:r>
            <a:endParaRPr lang="en-US" b="1" dirty="0" smtClean="0"/>
          </a:p>
          <a:p>
            <a:pPr lvl="1"/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 smtClean="0"/>
          </a:p>
          <a:p>
            <a:pPr lvl="1"/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i="1" dirty="0" smtClean="0"/>
              <a:t>noise</a:t>
            </a:r>
          </a:p>
          <a:p>
            <a:pPr lvl="1"/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hardaware</a:t>
            </a:r>
            <a:r>
              <a:rPr lang="en-US" dirty="0" smtClean="0"/>
              <a:t> (CHIP)</a:t>
            </a:r>
          </a:p>
          <a:p>
            <a:r>
              <a:rPr lang="en-US" b="1" dirty="0" err="1" smtClean="0"/>
              <a:t>Kekurangan</a:t>
            </a:r>
            <a:endParaRPr lang="en-US" b="1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training lama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ulang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Penalarannya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dijelaskan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Weights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Probabilistic Neural Network (PNN) </a:t>
            </a:r>
            <a:endParaRPr lang="id-ID" sz="4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11354"/>
              </p:ext>
            </p:extLst>
          </p:nvPr>
        </p:nvGraphicFramePr>
        <p:xfrm>
          <a:off x="533399" y="2362200"/>
          <a:ext cx="42374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04" r:id="rId4" imgW="1447172" imgH="393529" progId="Equation.3">
                  <p:embed/>
                </p:oleObj>
              </mc:Choice>
              <mc:Fallback>
                <p:oleObj r:id="rId4" imgW="1447172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362200"/>
                        <a:ext cx="4237463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31846"/>
              </p:ext>
            </p:extLst>
          </p:nvPr>
        </p:nvGraphicFramePr>
        <p:xfrm>
          <a:off x="609599" y="3962400"/>
          <a:ext cx="775062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05" r:id="rId6" imgW="3390900" imgH="266700" progId="Equation.3">
                  <p:embed/>
                </p:oleObj>
              </mc:Choice>
              <mc:Fallback>
                <p:oleObj r:id="rId6" imgW="3390900" imgH="26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3962400"/>
                        <a:ext cx="7750629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794564"/>
              </p:ext>
            </p:extLst>
          </p:nvPr>
        </p:nvGraphicFramePr>
        <p:xfrm>
          <a:off x="609600" y="5105400"/>
          <a:ext cx="7894674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06" r:id="rId8" imgW="2832100" imgH="406400" progId="Equation.3">
                  <p:embed/>
                </p:oleObj>
              </mc:Choice>
              <mc:Fallback>
                <p:oleObj r:id="rId8" imgW="28321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894674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8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Probabilistic Neural Network (PNN) </a:t>
            </a:r>
            <a:endParaRPr lang="id-ID" sz="4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48410"/>
              </p:ext>
            </p:extLst>
          </p:nvPr>
        </p:nvGraphicFramePr>
        <p:xfrm>
          <a:off x="381000" y="2362201"/>
          <a:ext cx="3733800" cy="13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0" r:id="rId4" imgW="1218671" imgH="444307" progId="Equation.3">
                  <p:embed/>
                </p:oleObj>
              </mc:Choice>
              <mc:Fallback>
                <p:oleObj r:id="rId4" imgW="1218671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1"/>
                        <a:ext cx="3733800" cy="1371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829396"/>
              </p:ext>
            </p:extLst>
          </p:nvPr>
        </p:nvGraphicFramePr>
        <p:xfrm>
          <a:off x="381000" y="4876800"/>
          <a:ext cx="3657600" cy="905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1" r:id="rId6" imgW="965200" imgH="241300" progId="Equation.3">
                  <p:embed/>
                </p:oleObj>
              </mc:Choice>
              <mc:Fallback>
                <p:oleObj r:id="rId6" imgW="9652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76800"/>
                        <a:ext cx="3657600" cy="905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9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" y="1066800"/>
            <a:ext cx="886580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62362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7"/>
          <a:stretch/>
        </p:blipFill>
        <p:spPr bwMode="auto">
          <a:xfrm>
            <a:off x="228600" y="457200"/>
            <a:ext cx="880086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85750"/>
            <a:ext cx="855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272612"/>
            <a:ext cx="572814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3352800" y="1723698"/>
            <a:ext cx="572814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3352800" y="3136682"/>
            <a:ext cx="572814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3352800" y="4558864"/>
            <a:ext cx="572814" cy="1162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93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03751"/>
            <a:ext cx="8610600" cy="3362763"/>
            <a:chOff x="228600" y="294837"/>
            <a:chExt cx="8610600" cy="3362763"/>
          </a:xfrm>
        </p:grpSpPr>
        <p:pic>
          <p:nvPicPr>
            <p:cNvPr id="62669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4837"/>
              <a:ext cx="4157663" cy="334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6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7" y="307975"/>
              <a:ext cx="4157663" cy="334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66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88" y="3663000"/>
            <a:ext cx="180701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6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39" y="3638257"/>
            <a:ext cx="3975425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8600" y="5858470"/>
            <a:ext cx="8699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0070C0"/>
                </a:solidFill>
              </a:rPr>
              <a:t>P</a:t>
            </a:r>
            <a:r>
              <a:rPr lang="fi-FI" dirty="0" smtClean="0">
                <a:solidFill>
                  <a:srgbClr val="0070C0"/>
                </a:solidFill>
              </a:rPr>
              <a:t>arameter </a:t>
            </a:r>
            <a:r>
              <a:rPr lang="fi-FI" dirty="0">
                <a:solidFill>
                  <a:srgbClr val="0070C0"/>
                </a:solidFill>
              </a:rPr>
              <a:t>penghalu</a:t>
            </a:r>
            <a:r>
              <a:rPr lang="id-ID" dirty="0">
                <a:solidFill>
                  <a:srgbClr val="0070C0"/>
                </a:solidFill>
              </a:rPr>
              <a:t>s </a:t>
            </a:r>
            <a:r>
              <a:rPr lang="id-ID" i="1" dirty="0">
                <a:solidFill>
                  <a:srgbClr val="0070C0"/>
                </a:solidFill>
                <a:sym typeface="Symbol"/>
              </a:rPr>
              <a:t></a:t>
            </a:r>
            <a:r>
              <a:rPr lang="id-ID" i="1" baseline="-25000" dirty="0">
                <a:solidFill>
                  <a:srgbClr val="0070C0"/>
                </a:solidFill>
              </a:rPr>
              <a:t>1</a:t>
            </a:r>
            <a:r>
              <a:rPr lang="id-ID" dirty="0">
                <a:solidFill>
                  <a:srgbClr val="0070C0"/>
                </a:solidFill>
              </a:rPr>
              <a:t> pada kelas </a:t>
            </a:r>
            <a:r>
              <a:rPr lang="id-ID" i="1" dirty="0">
                <a:solidFill>
                  <a:srgbClr val="0070C0"/>
                </a:solidFill>
              </a:rPr>
              <a:t>C</a:t>
            </a:r>
            <a:r>
              <a:rPr lang="id-ID" baseline="-25000" dirty="0">
                <a:solidFill>
                  <a:srgbClr val="0070C0"/>
                </a:solidFill>
              </a:rPr>
              <a:t>1 </a:t>
            </a:r>
            <a:r>
              <a:rPr lang="id-ID" dirty="0">
                <a:solidFill>
                  <a:srgbClr val="0070C0"/>
                </a:solidFill>
              </a:rPr>
              <a:t>dan </a:t>
            </a:r>
            <a:r>
              <a:rPr lang="id-ID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id-ID" i="1" baseline="-25000" dirty="0">
                <a:solidFill>
                  <a:srgbClr val="0070C0"/>
                </a:solidFill>
              </a:rPr>
              <a:t>2</a:t>
            </a:r>
            <a:r>
              <a:rPr lang="id-ID" dirty="0">
                <a:solidFill>
                  <a:srgbClr val="0070C0"/>
                </a:solidFill>
              </a:rPr>
              <a:t> pada kelas </a:t>
            </a:r>
            <a:r>
              <a:rPr lang="id-ID" i="1" dirty="0" smtClean="0">
                <a:solidFill>
                  <a:srgbClr val="0070C0"/>
                </a:solidFill>
              </a:rPr>
              <a:t>C</a:t>
            </a:r>
            <a:r>
              <a:rPr lang="id-ID" baseline="-25000" dirty="0" smtClean="0">
                <a:solidFill>
                  <a:srgbClr val="0070C0"/>
                </a:solidFill>
              </a:rPr>
              <a:t>2 </a:t>
            </a:r>
            <a:r>
              <a:rPr lang="id-ID" dirty="0" smtClean="0">
                <a:solidFill>
                  <a:srgbClr val="0070C0"/>
                </a:solidFill>
              </a:rPr>
              <a:t>berbeda jauh. Tanpa menggunakan </a:t>
            </a:r>
            <a:r>
              <a:rPr lang="id-ID" dirty="0">
                <a:solidFill>
                  <a:srgbClr val="0070C0"/>
                </a:solidFill>
              </a:rPr>
              <a:t>konstanra </a:t>
            </a:r>
            <a:r>
              <a:rPr lang="id-ID" i="1" dirty="0">
                <a:solidFill>
                  <a:srgbClr val="0070C0"/>
                </a:solidFill>
              </a:rPr>
              <a:t>g</a:t>
            </a:r>
            <a:r>
              <a:rPr lang="id-ID" dirty="0">
                <a:solidFill>
                  <a:srgbClr val="0070C0"/>
                </a:solidFill>
              </a:rPr>
              <a:t>, </a:t>
            </a:r>
            <a:r>
              <a:rPr lang="id-ID" dirty="0" smtClean="0">
                <a:solidFill>
                  <a:srgbClr val="0070C0"/>
                </a:solidFill>
              </a:rPr>
              <a:t>perbedaan </a:t>
            </a:r>
            <a:r>
              <a:rPr lang="id-ID" dirty="0">
                <a:solidFill>
                  <a:srgbClr val="0070C0"/>
                </a:solidFill>
              </a:rPr>
              <a:t>kedua </a:t>
            </a:r>
            <a:r>
              <a:rPr lang="fi-FI" dirty="0" smtClean="0">
                <a:solidFill>
                  <a:srgbClr val="0070C0"/>
                </a:solidFill>
              </a:rPr>
              <a:t>parameter </a:t>
            </a:r>
            <a:r>
              <a:rPr lang="fi-FI" dirty="0">
                <a:solidFill>
                  <a:srgbClr val="0070C0"/>
                </a:solidFill>
              </a:rPr>
              <a:t>penghalu</a:t>
            </a:r>
            <a:r>
              <a:rPr lang="id-ID" dirty="0">
                <a:solidFill>
                  <a:srgbClr val="0070C0"/>
                </a:solidFill>
              </a:rPr>
              <a:t>s </a:t>
            </a:r>
            <a:r>
              <a:rPr lang="id-ID" dirty="0" smtClean="0">
                <a:solidFill>
                  <a:srgbClr val="0070C0"/>
                </a:solidFill>
              </a:rPr>
              <a:t>sudah cukup besar untuk menentukan </a:t>
            </a:r>
            <a:r>
              <a:rPr lang="id-ID" dirty="0">
                <a:solidFill>
                  <a:srgbClr val="0070C0"/>
                </a:solidFill>
              </a:rPr>
              <a:t>kelas keputusan.</a:t>
            </a:r>
          </a:p>
        </p:txBody>
      </p:sp>
    </p:spTree>
    <p:extLst>
      <p:ext uri="{BB962C8B-B14F-4D97-AF65-F5344CB8AC3E}">
        <p14:creationId xmlns:p14="http://schemas.microsoft.com/office/powerpoint/2010/main" val="10939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045"/>
            <a:ext cx="415766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32" y="119811"/>
            <a:ext cx="415766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88" y="3663000"/>
            <a:ext cx="180701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38147"/>
            <a:ext cx="397542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858470"/>
            <a:ext cx="8699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00B050"/>
                </a:solidFill>
              </a:rPr>
              <a:t>P</a:t>
            </a:r>
            <a:r>
              <a:rPr lang="fi-FI" dirty="0" smtClean="0">
                <a:solidFill>
                  <a:srgbClr val="00B050"/>
                </a:solidFill>
              </a:rPr>
              <a:t>arameter </a:t>
            </a:r>
            <a:r>
              <a:rPr lang="fi-FI" dirty="0">
                <a:solidFill>
                  <a:srgbClr val="00B050"/>
                </a:solidFill>
              </a:rPr>
              <a:t>penghalu</a:t>
            </a:r>
            <a:r>
              <a:rPr lang="id-ID" dirty="0">
                <a:solidFill>
                  <a:srgbClr val="00B050"/>
                </a:solidFill>
              </a:rPr>
              <a:t>s </a:t>
            </a:r>
            <a:r>
              <a:rPr lang="id-ID" i="1" dirty="0">
                <a:solidFill>
                  <a:srgbClr val="00B050"/>
                </a:solidFill>
                <a:sym typeface="Symbol"/>
              </a:rPr>
              <a:t></a:t>
            </a:r>
            <a:r>
              <a:rPr lang="id-ID" i="1" baseline="-25000" dirty="0">
                <a:solidFill>
                  <a:srgbClr val="00B050"/>
                </a:solidFill>
              </a:rPr>
              <a:t>1</a:t>
            </a:r>
            <a:r>
              <a:rPr lang="id-ID" dirty="0">
                <a:solidFill>
                  <a:srgbClr val="00B050"/>
                </a:solidFill>
              </a:rPr>
              <a:t> pada kelas </a:t>
            </a:r>
            <a:r>
              <a:rPr lang="id-ID" i="1" dirty="0">
                <a:solidFill>
                  <a:srgbClr val="00B050"/>
                </a:solidFill>
              </a:rPr>
              <a:t>C</a:t>
            </a:r>
            <a:r>
              <a:rPr lang="id-ID" baseline="-25000" dirty="0">
                <a:solidFill>
                  <a:srgbClr val="00B050"/>
                </a:solidFill>
              </a:rPr>
              <a:t>1 </a:t>
            </a:r>
            <a:r>
              <a:rPr lang="id-ID" dirty="0">
                <a:solidFill>
                  <a:srgbClr val="00B050"/>
                </a:solidFill>
              </a:rPr>
              <a:t>dan </a:t>
            </a:r>
            <a:r>
              <a:rPr lang="id-ID" i="1" dirty="0" smtClean="0">
                <a:solidFill>
                  <a:srgbClr val="00B050"/>
                </a:solidFill>
                <a:sym typeface="Symbol"/>
              </a:rPr>
              <a:t></a:t>
            </a:r>
            <a:r>
              <a:rPr lang="id-ID" i="1" baseline="-25000" dirty="0">
                <a:solidFill>
                  <a:srgbClr val="00B050"/>
                </a:solidFill>
              </a:rPr>
              <a:t>2</a:t>
            </a:r>
            <a:r>
              <a:rPr lang="id-ID" dirty="0">
                <a:solidFill>
                  <a:srgbClr val="00B050"/>
                </a:solidFill>
              </a:rPr>
              <a:t> pada kelas </a:t>
            </a:r>
            <a:r>
              <a:rPr lang="id-ID" i="1" dirty="0" smtClean="0">
                <a:solidFill>
                  <a:srgbClr val="00B050"/>
                </a:solidFill>
              </a:rPr>
              <a:t>C</a:t>
            </a:r>
            <a:r>
              <a:rPr lang="id-ID" baseline="-25000" dirty="0" smtClean="0">
                <a:solidFill>
                  <a:srgbClr val="00B050"/>
                </a:solidFill>
              </a:rPr>
              <a:t>2 </a:t>
            </a:r>
            <a:r>
              <a:rPr lang="id-ID" dirty="0" smtClean="0">
                <a:solidFill>
                  <a:srgbClr val="00B050"/>
                </a:solidFill>
              </a:rPr>
              <a:t>berbeda tipis. </a:t>
            </a:r>
            <a:r>
              <a:rPr lang="id-ID" dirty="0">
                <a:solidFill>
                  <a:srgbClr val="00B050"/>
                </a:solidFill>
              </a:rPr>
              <a:t>Namun, jika Anda menggunakan konstanra </a:t>
            </a:r>
            <a:r>
              <a:rPr lang="id-ID" i="1" dirty="0">
                <a:solidFill>
                  <a:srgbClr val="00B050"/>
                </a:solidFill>
              </a:rPr>
              <a:t>g</a:t>
            </a:r>
            <a:r>
              <a:rPr lang="id-ID" dirty="0">
                <a:solidFill>
                  <a:srgbClr val="00B050"/>
                </a:solidFill>
              </a:rPr>
              <a:t>, maka perbedaan kedua </a:t>
            </a:r>
            <a:r>
              <a:rPr lang="fi-FI" dirty="0" smtClean="0">
                <a:solidFill>
                  <a:srgbClr val="00B050"/>
                </a:solidFill>
              </a:rPr>
              <a:t>parameter </a:t>
            </a:r>
            <a:r>
              <a:rPr lang="fi-FI" dirty="0">
                <a:solidFill>
                  <a:srgbClr val="00B050"/>
                </a:solidFill>
              </a:rPr>
              <a:t>penghalu</a:t>
            </a:r>
            <a:r>
              <a:rPr lang="id-ID" dirty="0">
                <a:solidFill>
                  <a:srgbClr val="00B050"/>
                </a:solidFill>
              </a:rPr>
              <a:t>s dapat diperbesar sehingga lebih mudah menentukan kelas keputusan.</a:t>
            </a:r>
          </a:p>
        </p:txBody>
      </p:sp>
    </p:spTree>
    <p:extLst>
      <p:ext uri="{BB962C8B-B14F-4D97-AF65-F5344CB8AC3E}">
        <p14:creationId xmlns:p14="http://schemas.microsoft.com/office/powerpoint/2010/main" val="26691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7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49589"/>
              </p:ext>
            </p:extLst>
          </p:nvPr>
        </p:nvGraphicFramePr>
        <p:xfrm>
          <a:off x="1600200" y="2274292"/>
          <a:ext cx="2819400" cy="69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02" r:id="rId4" imgW="965200" imgH="241300" progId="Equation.3">
                  <p:embed/>
                </p:oleObj>
              </mc:Choice>
              <mc:Fallback>
                <p:oleObj r:id="rId4" imgW="9652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74292"/>
                        <a:ext cx="2819400" cy="697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344153</TotalTime>
  <Words>2533</Words>
  <Application>Microsoft Office PowerPoint</Application>
  <PresentationFormat>On-screen Show (4:3)</PresentationFormat>
  <Paragraphs>1227</Paragraphs>
  <Slides>104</Slides>
  <Notes>85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Flow</vt:lpstr>
      <vt:lpstr>Office Theme</vt:lpstr>
      <vt:lpstr>Visio</vt:lpstr>
      <vt:lpstr>Equation</vt:lpstr>
      <vt:lpstr>Microsoft Equation 3.0</vt:lpstr>
      <vt:lpstr>Machine Learning ANN: Multi-Layer Perceptron &amp; Probabilistic NN</vt:lpstr>
      <vt:lpstr>PowerPoint Presentation</vt:lpstr>
      <vt:lpstr>PowerPoint Presentation</vt:lpstr>
      <vt:lpstr>Perceptron</vt:lpstr>
      <vt:lpstr>PowerPoint Presentation</vt:lpstr>
      <vt:lpstr>PowerPoint Presentation</vt:lpstr>
      <vt:lpstr>Perceptron</vt:lpstr>
      <vt:lpstr>AND</vt:lpstr>
      <vt:lpstr>AND</vt:lpstr>
      <vt:lpstr>OR</vt:lpstr>
      <vt:lpstr>OR</vt:lpstr>
      <vt:lpstr>XOR</vt:lpstr>
      <vt:lpstr>XOR</vt:lpstr>
      <vt:lpstr>3 elemen input  3 dimensi</vt:lpstr>
      <vt:lpstr> Perceptron Network</vt:lpstr>
      <vt:lpstr>Learning</vt:lpstr>
      <vt:lpstr>PowerPoint Presentation</vt:lpstr>
      <vt:lpstr>PowerPoint Presentation</vt:lpstr>
      <vt:lpstr>Activation Functions</vt:lpstr>
      <vt:lpstr>Hard Limit</vt:lpstr>
      <vt:lpstr>Threshold</vt:lpstr>
      <vt:lpstr>Symetric Hard Limit</vt:lpstr>
      <vt:lpstr>Bipolar Threshold</vt:lpstr>
      <vt:lpstr>Linear (Identity)</vt:lpstr>
      <vt:lpstr>Piecewise-linear</vt:lpstr>
      <vt:lpstr>Symetric Piecewise-linear</vt:lpstr>
      <vt:lpstr>Sigmoid atau sigmoid biner</vt:lpstr>
      <vt:lpstr>Sigmoid Symetric (Bipolar) </vt:lpstr>
      <vt:lpstr>Radial Basis Function (RBF)</vt:lpstr>
      <vt:lpstr>Arsitektur ANN</vt:lpstr>
      <vt:lpstr>Single-Layer Feedforward Networks</vt:lpstr>
      <vt:lpstr>Multi-Layer Feedforward Networks</vt:lpstr>
      <vt:lpstr>Recurrent Networks</vt:lpstr>
      <vt:lpstr>Lattice Structure (satu dimensi, 3 neurons)</vt:lpstr>
      <vt:lpstr>Lattice Structure (dua dimensi, 3x3 neurons)</vt:lpstr>
      <vt:lpstr>Proses Belajar (Learning)</vt:lpstr>
      <vt:lpstr>Perceptron: Model</vt:lpstr>
      <vt:lpstr>Perceptron: Signal-Flow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Belajar Propagasi Balik</vt:lpstr>
      <vt:lpstr>Multi-Layer Perceptron (MLP) tanpa bias</vt:lpstr>
      <vt:lpstr>Multi-Layer Perceptron (MLP) dengan bias</vt:lpstr>
      <vt:lpstr>Error Surface</vt:lpstr>
      <vt:lpstr>Algoritma Belajar Propagasi Balik</vt:lpstr>
      <vt:lpstr>Algoritma Belajar Propagasi Balik</vt:lpstr>
      <vt:lpstr>Algoritma Belajar Propagasi Balik</vt:lpstr>
      <vt:lpstr>Turunan pertama fungsi aktivasi</vt:lpstr>
      <vt:lpstr>Algoritma Belajar Propagasi Balik</vt:lpstr>
      <vt:lpstr>PowerPoint Presentation</vt:lpstr>
      <vt:lpstr>Pengenalan Karakter E, F, G, 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Pengenalan Karakter E, F, G, O</vt:lpstr>
      <vt:lpstr>PowerPoint Presentation</vt:lpstr>
      <vt:lpstr>PowerPoint Presentation</vt:lpstr>
      <vt:lpstr>PowerPoint Presentation</vt:lpstr>
      <vt:lpstr>MLP mana yang lebih baik?</vt:lpstr>
      <vt:lpstr>PowerPoint Presentation</vt:lpstr>
      <vt:lpstr>Prapemrosesan data</vt:lpstr>
      <vt:lpstr>Permasalahan pada MLP</vt:lpstr>
      <vt:lpstr>PowerPoint Presentation</vt:lpstr>
      <vt:lpstr>Jumlah neuron pada hidden layer?</vt:lpstr>
      <vt:lpstr>ALVINN: MLP 960-4-30</vt:lpstr>
      <vt:lpstr>Jumlah neuron pada hidden layer?</vt:lpstr>
      <vt:lpstr>Jumlah neuron pada output layer</vt:lpstr>
      <vt:lpstr>PowerPoint Presentation</vt:lpstr>
      <vt:lpstr>PowerPoint Presentation</vt:lpstr>
      <vt:lpstr>PowerPoint Presentation</vt:lpstr>
      <vt:lpstr>Security Systems</vt:lpstr>
      <vt:lpstr>Learning Rate: Besar</vt:lpstr>
      <vt:lpstr>PowerPoint Presentation</vt:lpstr>
      <vt:lpstr>Algoritma Belajar Propagasi Balik</vt:lpstr>
      <vt:lpstr>Learning Rate: Kecil</vt:lpstr>
      <vt:lpstr>PowerPoint Presentation</vt:lpstr>
      <vt:lpstr>Kapan Menghentikan Learning?</vt:lpstr>
      <vt:lpstr>PowerPoint Presentation</vt:lpstr>
      <vt:lpstr>Overfit, Oversize, Flexible</vt:lpstr>
      <vt:lpstr>Studi Kasus</vt:lpstr>
      <vt:lpstr>Kasus 1 Verifikasi tandatangan</vt:lpstr>
      <vt:lpstr>Kasus 2: Sistem keamanan</vt:lpstr>
      <vt:lpstr>Kasus 3: Prediksi Data Timeseries</vt:lpstr>
      <vt:lpstr>Kasus 4: Deteksi Churn</vt:lpstr>
      <vt:lpstr>MLP</vt:lpstr>
      <vt:lpstr>MLP</vt:lpstr>
      <vt:lpstr>Probabilistic Neural Network (PNN) </vt:lpstr>
      <vt:lpstr>Probabilistic Neural Network (PNN)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PNN</vt:lpstr>
      <vt:lpstr>Hasil Pembelajaran Naive Bayes?</vt:lpstr>
      <vt:lpstr>Hasil Pembelajaran Naive Bayes?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Computation Komputasi Berbasis Evolusi dan Genetika</dc:title>
  <dc:creator>Toshiba</dc:creator>
  <cp:lastModifiedBy>lenovo</cp:lastModifiedBy>
  <cp:revision>628</cp:revision>
  <dcterms:created xsi:type="dcterms:W3CDTF">2006-08-16T00:00:00Z</dcterms:created>
  <dcterms:modified xsi:type="dcterms:W3CDTF">2018-02-22T01:30:04Z</dcterms:modified>
</cp:coreProperties>
</file>